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01"/>
  </p:notesMasterIdLst>
  <p:sldIdLst>
    <p:sldId id="1129" r:id="rId2"/>
    <p:sldId id="964" r:id="rId3"/>
    <p:sldId id="1047" r:id="rId4"/>
    <p:sldId id="1048" r:id="rId5"/>
    <p:sldId id="1049" r:id="rId6"/>
    <p:sldId id="1051" r:id="rId7"/>
    <p:sldId id="1050" r:id="rId8"/>
    <p:sldId id="1052" r:id="rId9"/>
    <p:sldId id="1196" r:id="rId10"/>
    <p:sldId id="1197" r:id="rId11"/>
    <p:sldId id="1198" r:id="rId12"/>
    <p:sldId id="1054" r:id="rId13"/>
    <p:sldId id="1055" r:id="rId14"/>
    <p:sldId id="1237" r:id="rId15"/>
    <p:sldId id="1238" r:id="rId16"/>
    <p:sldId id="1058" r:id="rId17"/>
    <p:sldId id="1195" r:id="rId18"/>
    <p:sldId id="1199" r:id="rId19"/>
    <p:sldId id="1200" r:id="rId20"/>
    <p:sldId id="1201" r:id="rId21"/>
    <p:sldId id="1202" r:id="rId22"/>
    <p:sldId id="1061" r:id="rId23"/>
    <p:sldId id="1066" r:id="rId24"/>
    <p:sldId id="1062" r:id="rId25"/>
    <p:sldId id="1063" r:id="rId26"/>
    <p:sldId id="1064" r:id="rId27"/>
    <p:sldId id="1203" r:id="rId28"/>
    <p:sldId id="1067" r:id="rId29"/>
    <p:sldId id="1068" r:id="rId30"/>
    <p:sldId id="1069" r:id="rId31"/>
    <p:sldId id="1070" r:id="rId32"/>
    <p:sldId id="1071" r:id="rId33"/>
    <p:sldId id="1072" r:id="rId34"/>
    <p:sldId id="1204" r:id="rId35"/>
    <p:sldId id="1073" r:id="rId36"/>
    <p:sldId id="1074" r:id="rId37"/>
    <p:sldId id="1205" r:id="rId38"/>
    <p:sldId id="1076" r:id="rId39"/>
    <p:sldId id="1077" r:id="rId40"/>
    <p:sldId id="1078" r:id="rId41"/>
    <p:sldId id="1081" r:id="rId42"/>
    <p:sldId id="1213" r:id="rId43"/>
    <p:sldId id="1082" r:id="rId44"/>
    <p:sldId id="1083" r:id="rId45"/>
    <p:sldId id="1084" r:id="rId46"/>
    <p:sldId id="1085" r:id="rId47"/>
    <p:sldId id="1086" r:id="rId48"/>
    <p:sldId id="1096" r:id="rId49"/>
    <p:sldId id="1098" r:id="rId50"/>
    <p:sldId id="1214" r:id="rId51"/>
    <p:sldId id="1087" r:id="rId52"/>
    <p:sldId id="1088" r:id="rId53"/>
    <p:sldId id="1089" r:id="rId54"/>
    <p:sldId id="1090" r:id="rId55"/>
    <p:sldId id="1091" r:id="rId56"/>
    <p:sldId id="1093" r:id="rId57"/>
    <p:sldId id="1092" r:id="rId58"/>
    <p:sldId id="1095" r:id="rId59"/>
    <p:sldId id="1097" r:id="rId60"/>
    <p:sldId id="1104" r:id="rId61"/>
    <p:sldId id="1099" r:id="rId62"/>
    <p:sldId id="1100" r:id="rId63"/>
    <p:sldId id="1102" r:id="rId64"/>
    <p:sldId id="1101" r:id="rId65"/>
    <p:sldId id="1103" r:id="rId66"/>
    <p:sldId id="1105" r:id="rId67"/>
    <p:sldId id="1107" r:id="rId68"/>
    <p:sldId id="1108" r:id="rId69"/>
    <p:sldId id="1109" r:id="rId70"/>
    <p:sldId id="1218" r:id="rId71"/>
    <p:sldId id="1216" r:id="rId72"/>
    <p:sldId id="1239" r:id="rId73"/>
    <p:sldId id="1240" r:id="rId74"/>
    <p:sldId id="1111" r:id="rId75"/>
    <p:sldId id="1112" r:id="rId76"/>
    <p:sldId id="1113" r:id="rId77"/>
    <p:sldId id="1114" r:id="rId78"/>
    <p:sldId id="1115" r:id="rId79"/>
    <p:sldId id="1116" r:id="rId80"/>
    <p:sldId id="1117" r:id="rId81"/>
    <p:sldId id="1118" r:id="rId82"/>
    <p:sldId id="1194" r:id="rId83"/>
    <p:sldId id="1119" r:id="rId84"/>
    <p:sldId id="1192" r:id="rId85"/>
    <p:sldId id="1220" r:id="rId86"/>
    <p:sldId id="1120" r:id="rId87"/>
    <p:sldId id="1121" r:id="rId88"/>
    <p:sldId id="1221" r:id="rId89"/>
    <p:sldId id="1122" r:id="rId90"/>
    <p:sldId id="1123" r:id="rId91"/>
    <p:sldId id="1125" r:id="rId92"/>
    <p:sldId id="1223" r:id="rId93"/>
    <p:sldId id="1224" r:id="rId94"/>
    <p:sldId id="1127" r:id="rId95"/>
    <p:sldId id="1222" r:id="rId96"/>
    <p:sldId id="1038" r:id="rId97"/>
    <p:sldId id="1079" r:id="rId98"/>
    <p:sldId id="1080" r:id="rId99"/>
    <p:sldId id="1094"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351" autoAdjust="0"/>
    <p:restoredTop sz="75706" autoAdjust="0"/>
  </p:normalViewPr>
  <p:slideViewPr>
    <p:cSldViewPr snapToGrid="0" snapToObjects="1">
      <p:cViewPr varScale="1">
        <p:scale>
          <a:sx n="123" d="100"/>
          <a:sy n="123" d="100"/>
        </p:scale>
        <p:origin x="1872" y="80"/>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presProps" Target="presProp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11/5/2025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1</a:t>
            </a:fld>
            <a:endParaRPr lang="en-US" dirty="0"/>
          </a:p>
        </p:txBody>
      </p:sp>
    </p:spTree>
    <p:extLst>
      <p:ext uri="{BB962C8B-B14F-4D97-AF65-F5344CB8AC3E}">
        <p14:creationId xmlns:p14="http://schemas.microsoft.com/office/powerpoint/2010/main" val="207452558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a:t>
            </a:fld>
            <a:endParaRPr lang="en-US" dirty="0"/>
          </a:p>
        </p:txBody>
      </p:sp>
    </p:spTree>
    <p:extLst>
      <p:ext uri="{BB962C8B-B14F-4D97-AF65-F5344CB8AC3E}">
        <p14:creationId xmlns:p14="http://schemas.microsoft.com/office/powerpoint/2010/main" val="28213066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mj-lt"/>
              <a:buAutoNum type="arabicPeriod"/>
              <a:tabLst/>
              <a:defRPr/>
            </a:pPr>
            <a:r>
              <a:rPr lang="en-US" sz="1800" dirty="0">
                <a:effectLst/>
                <a:latin typeface="TimesLTPro"/>
              </a:rPr>
              <a:t>We can easily recognize the principal router components in Figure 4.4 in this analogy—the entry road and entry station correspond to the input port (with a lookup function to determine to local outgoing port); the roundabout corresponds to the switch fabric; and the roundabout exit road corresponds to the output port. With this analogy, it’s instructive to consider where bottlenecks might occur. What happens if cars arrive blazingly fast (for example, the roundabout is in Germany or Italy!) but the station attendant is slow? How fast must the attendant work to ensure there’s no backup on an entry road? Even with a blazingly fast attendant, what happens if cars traverse the roundabout slowly—can backups still occur? And what happens if most of the cars entering at all of the roundabout’s entrance ramps all want to leave the roundabout at the same exit ramp—can backups occur at the exit ramp or elsewhere? How should the roundabout operate if we want to assign priorities to different cars, or block certain cars from entering the roundabout in the first place? These are all analogous to critical questions faced by router and switch designers. </a:t>
            </a:r>
            <a:endParaRPr lang="en-US" dirty="0">
              <a:effectLst/>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20330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Green box is a physical layer responsible for receiving bit level transmission.  Copper, fiber wireless.</a:t>
            </a:r>
          </a:p>
          <a:p>
            <a:r>
              <a:rPr lang="en-US" dirty="0"/>
              <a:t>Link layer in blue – bit assemble into Ethernet frame.   We will discuss this in details in chapter 6.  </a:t>
            </a:r>
          </a:p>
          <a:p>
            <a:r>
              <a:rPr lang="en-US" dirty="0"/>
              <a:t>But most critical one, is here.  Lookup, forwarding function.    Lookup and forward is “Match plus action” behavior.  </a:t>
            </a:r>
          </a:p>
          <a:p>
            <a:r>
              <a:rPr lang="en-US" dirty="0"/>
              <a:t>GOAL – processing at “line speed”,  otherwise, buffer will be full and packet will be lost</a:t>
            </a:r>
          </a:p>
          <a:p>
            <a:endParaRPr lang="en-US" dirty="0"/>
          </a:p>
          <a:p>
            <a:endParaRPr lang="en-US" dirty="0"/>
          </a:p>
          <a:p>
            <a:r>
              <a:rPr lang="en-US" dirty="0"/>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37196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dirty="0"/>
          </a:p>
        </p:txBody>
      </p:sp>
    </p:spTree>
    <p:extLst>
      <p:ext uri="{BB962C8B-B14F-4D97-AF65-F5344CB8AC3E}">
        <p14:creationId xmlns:p14="http://schemas.microsoft.com/office/powerpoint/2010/main" val="38765972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881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21171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38</a:t>
            </a:fld>
            <a:endParaRPr lang="en-US" dirty="0"/>
          </a:p>
        </p:txBody>
      </p:sp>
    </p:spTree>
    <p:extLst>
      <p:ext uri="{BB962C8B-B14F-4D97-AF65-F5344CB8AC3E}">
        <p14:creationId xmlns:p14="http://schemas.microsoft.com/office/powerpoint/2010/main" val="291036230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Header length: </a:t>
            </a:r>
            <a:r>
              <a:rPr lang="zh-CN" altLang="en-US" dirty="0"/>
              <a:t>以</a:t>
            </a:r>
            <a:r>
              <a:rPr lang="en-US" altLang="zh-CN" dirty="0"/>
              <a:t>4</a:t>
            </a:r>
            <a:r>
              <a:rPr lang="zh-CN" altLang="en-US" dirty="0"/>
              <a:t>字节为单位</a:t>
            </a:r>
            <a:endParaRPr lang="en-US" altLang="zh-CN" dirty="0"/>
          </a:p>
          <a:p>
            <a:r>
              <a:rPr lang="en-US" altLang="zh-CN" dirty="0"/>
              <a:t>16-bit ID: </a:t>
            </a:r>
            <a:r>
              <a:rPr lang="zh-CN" altLang="en-US" dirty="0"/>
              <a:t>以分组为单位</a:t>
            </a:r>
            <a:br>
              <a:rPr lang="en-US" altLang="zh-CN" dirty="0"/>
            </a:br>
            <a:r>
              <a:rPr lang="en-US" altLang="zh-CN" dirty="0"/>
              <a:t>Time to live: </a:t>
            </a:r>
            <a:r>
              <a:rPr lang="zh-CN" altLang="en-US" dirty="0"/>
              <a:t>每过一跳减</a:t>
            </a:r>
            <a:r>
              <a:rPr lang="en-US" altLang="zh-CN" dirty="0"/>
              <a:t>1</a:t>
            </a:r>
            <a:br>
              <a:rPr lang="en-US" altLang="zh-CN" dirty="0"/>
            </a:br>
            <a:r>
              <a:rPr lang="en-US" altLang="zh-CN" dirty="0"/>
              <a:t>Header checksum: </a:t>
            </a:r>
            <a:r>
              <a:rPr lang="zh-CN" altLang="en-US" dirty="0"/>
              <a:t>逐条校验</a:t>
            </a:r>
            <a:endParaRPr lang="en-US" altLang="zh-CN" dirty="0"/>
          </a:p>
          <a:p>
            <a:endParaRPr lang="en-US" dirty="0"/>
          </a:p>
          <a:p>
            <a:r>
              <a:rPr lang="en-US" dirty="0"/>
              <a:t>F</a:t>
            </a:r>
            <a:r>
              <a:rPr lang="en-US" altLang="zh-CN" dirty="0"/>
              <a:t>lags (3-bit): </a:t>
            </a:r>
            <a:br>
              <a:rPr lang="en-US" altLang="zh-CN" dirty="0"/>
            </a:br>
            <a:r>
              <a:rPr lang="en-US" altLang="zh-CN" dirty="0"/>
              <a:t>DF (Don’t Fragment=1, </a:t>
            </a:r>
            <a:r>
              <a:rPr lang="zh-CN" altLang="en-US" dirty="0"/>
              <a:t>禁止分片，</a:t>
            </a:r>
            <a:r>
              <a:rPr lang="en-US" altLang="zh-CN" dirty="0"/>
              <a:t>=0</a:t>
            </a:r>
            <a:r>
              <a:rPr lang="zh-CN" altLang="en-US" dirty="0"/>
              <a:t>允许分片</a:t>
            </a:r>
            <a:r>
              <a:rPr lang="en-US" altLang="zh-CN" dirty="0"/>
              <a:t>)</a:t>
            </a:r>
            <a:br>
              <a:rPr lang="en-US" altLang="zh-CN" dirty="0"/>
            </a:br>
            <a:r>
              <a:rPr lang="en-US" altLang="zh-CN" dirty="0"/>
              <a:t>MF (More Fragment=1, </a:t>
            </a:r>
            <a:r>
              <a:rPr lang="zh-CN" altLang="en-US" dirty="0"/>
              <a:t>非最后一片，</a:t>
            </a:r>
            <a:r>
              <a:rPr lang="en-US" altLang="zh-CN" dirty="0"/>
              <a:t>=0</a:t>
            </a:r>
            <a:r>
              <a:rPr lang="zh-CN" altLang="en-US" dirty="0"/>
              <a:t>最后一片或未分片</a:t>
            </a:r>
            <a:r>
              <a:rPr lang="en-US" altLang="zh-CN" dirty="0"/>
              <a:t>)</a:t>
            </a:r>
          </a:p>
          <a:p>
            <a:r>
              <a:rPr lang="en-US" altLang="zh-CN" dirty="0"/>
              <a:t>Fragment offset: </a:t>
            </a:r>
            <a:r>
              <a:rPr lang="zh-CN" altLang="en-US" dirty="0"/>
              <a:t>以</a:t>
            </a:r>
            <a:r>
              <a:rPr lang="en-US" altLang="zh-CN" dirty="0"/>
              <a:t>8</a:t>
            </a:r>
            <a:r>
              <a:rPr lang="zh-CN" altLang="en-US" dirty="0"/>
              <a:t>字节为单位 </a:t>
            </a:r>
            <a:r>
              <a:rPr lang="en-US" altLang="zh-CN" dirty="0"/>
              <a:t>(</a:t>
            </a:r>
            <a:r>
              <a:rPr lang="zh-CN" altLang="en-US" dirty="0"/>
              <a:t>分片的长度是</a:t>
            </a:r>
            <a:r>
              <a:rPr lang="en-US" altLang="zh-CN" dirty="0"/>
              <a:t>8</a:t>
            </a:r>
            <a:r>
              <a:rPr lang="zh-CN" altLang="en-US" dirty="0"/>
              <a:t>字节的整数倍</a:t>
            </a:r>
            <a:r>
              <a:rPr lang="en-US" altLang="zh-CN" dirty="0"/>
              <a:t>)</a:t>
            </a:r>
            <a:br>
              <a:rPr lang="en-US" altLang="zh-CN" dirty="0"/>
            </a:b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60</a:t>
            </a:fld>
            <a:endParaRPr lang="en-US" dirty="0"/>
          </a:p>
        </p:txBody>
      </p:sp>
    </p:spTree>
    <p:extLst>
      <p:ext uri="{BB962C8B-B14F-4D97-AF65-F5344CB8AC3E}">
        <p14:creationId xmlns:p14="http://schemas.microsoft.com/office/powerpoint/2010/main" val="257439433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74</a:t>
            </a:fld>
            <a:endParaRPr lang="en-US" dirty="0"/>
          </a:p>
        </p:txBody>
      </p:sp>
    </p:spTree>
    <p:extLst>
      <p:ext uri="{BB962C8B-B14F-4D97-AF65-F5344CB8AC3E}">
        <p14:creationId xmlns:p14="http://schemas.microsoft.com/office/powerpoint/2010/main" val="224179991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85</a:t>
            </a:fld>
            <a:endParaRPr lang="en-US" dirty="0"/>
          </a:p>
        </p:txBody>
      </p:sp>
    </p:spTree>
    <p:extLst>
      <p:ext uri="{BB962C8B-B14F-4D97-AF65-F5344CB8AC3E}">
        <p14:creationId xmlns:p14="http://schemas.microsoft.com/office/powerpoint/2010/main" val="156977969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whiteboxes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96</a:t>
            </a:fld>
            <a:endParaRPr lang="en-US" dirty="0"/>
          </a:p>
        </p:txBody>
      </p:sp>
    </p:spTree>
    <p:extLst>
      <p:ext uri="{BB962C8B-B14F-4D97-AF65-F5344CB8AC3E}">
        <p14:creationId xmlns:p14="http://schemas.microsoft.com/office/powerpoint/2010/main" val="152639813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97</a:t>
            </a:fld>
            <a:endParaRPr lang="en-US" dirty="0"/>
          </a:p>
        </p:txBody>
      </p:sp>
    </p:spTree>
    <p:extLst>
      <p:ext uri="{BB962C8B-B14F-4D97-AF65-F5344CB8AC3E}">
        <p14:creationId xmlns:p14="http://schemas.microsoft.com/office/powerpoint/2010/main" val="81524415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98</a:t>
            </a:fld>
            <a:endParaRPr lang="en-US" dirty="0"/>
          </a:p>
        </p:txBody>
      </p:sp>
    </p:spTree>
    <p:extLst>
      <p:ext uri="{BB962C8B-B14F-4D97-AF65-F5344CB8AC3E}">
        <p14:creationId xmlns:p14="http://schemas.microsoft.com/office/powerpoint/2010/main" val="297177882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dirty="0"/>
          </a:p>
        </p:txBody>
      </p:sp>
    </p:spTree>
    <p:extLst>
      <p:ext uri="{BB962C8B-B14F-4D97-AF65-F5344CB8AC3E}">
        <p14:creationId xmlns:p14="http://schemas.microsoft.com/office/powerpoint/2010/main" val="387083811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1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5.xml"/><Relationship Id="rId1" Type="http://schemas.openxmlformats.org/officeDocument/2006/relationships/slideLayout" Target="../slideLayouts/slideLayout3.xml"/><Relationship Id="rId4" Type="http://schemas.openxmlformats.org/officeDocument/2006/relationships/image" Target="../media/image33.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image" Target="../media/image36.png"/><Relationship Id="rId4" Type="http://schemas.openxmlformats.org/officeDocument/2006/relationships/image" Target="../media/image35.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3.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3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4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8.png"/><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5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42.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44.png"/></Relationships>
</file>

<file path=ppt/slides/_rels/slide5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44.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26.emf"/></Relationships>
</file>

<file path=ppt/slides/_rels/slide6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82.xml"/><Relationship Id="rId1" Type="http://schemas.openxmlformats.org/officeDocument/2006/relationships/slideLayout" Target="../slideLayouts/slideLayout2.xml"/><Relationship Id="rId4" Type="http://schemas.openxmlformats.org/officeDocument/2006/relationships/image" Target="../media/image47.png"/></Relationships>
</file>

<file path=ppt/slides/_rels/slide8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83.xml"/><Relationship Id="rId1" Type="http://schemas.openxmlformats.org/officeDocument/2006/relationships/slideLayout" Target="../slideLayouts/slideLayout2.xml"/><Relationship Id="rId4" Type="http://schemas.openxmlformats.org/officeDocument/2006/relationships/image" Target="../media/image47.pn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image" Target="../media/image2.png"/><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4.xml"/><Relationship Id="rId6" Type="http://schemas.openxmlformats.org/officeDocument/2006/relationships/image" Target="../media/image7.png"/><Relationship Id="rId11" Type="http://schemas.openxmlformats.org/officeDocument/2006/relationships/image" Target="../media/image13.png"/><Relationship Id="rId5" Type="http://schemas.openxmlformats.org/officeDocument/2006/relationships/image" Target="../media/image6.png"/><Relationship Id="rId15" Type="http://schemas.openxmlformats.org/officeDocument/2006/relationships/image" Target="../media/image17.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5.png"/><Relationship Id="rId9" Type="http://schemas.openxmlformats.org/officeDocument/2006/relationships/image" Target="../media/image11.png"/><Relationship Id="rId14" Type="http://schemas.openxmlformats.org/officeDocument/2006/relationships/image" Target="../media/image16.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91.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5.png"/><Relationship Id="rId4" Type="http://schemas.openxmlformats.org/officeDocument/2006/relationships/image" Target="../media/image14.png"/><Relationship Id="rId9" Type="http://schemas.openxmlformats.org/officeDocument/2006/relationships/image" Target="../media/image13.pn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16.png"/><Relationship Id="rId3" Type="http://schemas.openxmlformats.org/officeDocument/2006/relationships/image" Target="../media/image48.png"/><Relationship Id="rId7" Type="http://schemas.openxmlformats.org/officeDocument/2006/relationships/image" Target="../media/image19.png"/><Relationship Id="rId12" Type="http://schemas.openxmlformats.org/officeDocument/2006/relationships/image" Target="../media/image22.png"/><Relationship Id="rId2" Type="http://schemas.openxmlformats.org/officeDocument/2006/relationships/notesSlide" Target="../notesSlides/notesSlide93.xml"/><Relationship Id="rId1" Type="http://schemas.openxmlformats.org/officeDocument/2006/relationships/slideLayout" Target="../slideLayouts/slideLayout2.xml"/><Relationship Id="rId6" Type="http://schemas.openxmlformats.org/officeDocument/2006/relationships/image" Target="../media/image18.png"/><Relationship Id="rId11" Type="http://schemas.openxmlformats.org/officeDocument/2006/relationships/image" Target="../media/image21.png"/><Relationship Id="rId5" Type="http://schemas.openxmlformats.org/officeDocument/2006/relationships/image" Target="../media/image50.png"/><Relationship Id="rId10" Type="http://schemas.openxmlformats.org/officeDocument/2006/relationships/image" Target="../media/image51.png"/><Relationship Id="rId4" Type="http://schemas.openxmlformats.org/officeDocument/2006/relationships/image" Target="../media/image49.png"/><Relationship Id="rId9" Type="http://schemas.openxmlformats.org/officeDocument/2006/relationships/image" Target="../media/image17.png"/></Relationships>
</file>

<file path=ppt/slides/_rels/slide9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Network layer: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network layer services, focusing on data plane:</a:t>
            </a:r>
          </a:p>
          <a:p>
            <a:pPr lvl="1">
              <a:buFont typeface="Arial"/>
              <a:buChar char="•"/>
              <a:defRPr/>
            </a:pPr>
            <a:r>
              <a:rPr lang="en-US" sz="2800" dirty="0"/>
              <a:t>network layer service models</a:t>
            </a:r>
          </a:p>
          <a:p>
            <a:pPr lvl="1">
              <a:buFont typeface="Arial"/>
              <a:buChar char="•"/>
              <a:defRPr/>
            </a:pPr>
            <a:r>
              <a:rPr lang="en-US" sz="2800" dirty="0"/>
              <a:t>forwarding versus routing</a:t>
            </a:r>
          </a:p>
          <a:p>
            <a:pPr lvl="1">
              <a:buFont typeface="Arial"/>
              <a:buChar char="•"/>
              <a:defRPr/>
            </a:pPr>
            <a:r>
              <a:rPr lang="en-US" sz="2800" dirty="0"/>
              <a:t>how a router works</a:t>
            </a:r>
          </a:p>
          <a:p>
            <a:pPr lvl="1">
              <a:buFont typeface="Arial"/>
              <a:buChar char="•"/>
              <a:defRPr/>
            </a:pPr>
            <a:r>
              <a:rPr lang="en-US" sz="2800" dirty="0"/>
              <a:t>addressing</a:t>
            </a:r>
          </a:p>
          <a:p>
            <a:pPr lvl="1">
              <a:buFont typeface="Arial"/>
              <a:buChar char="•"/>
              <a:defRPr/>
            </a:pPr>
            <a:r>
              <a:rPr lang="en-US" sz="2800" dirty="0"/>
              <a:t>generalized forwarding</a:t>
            </a:r>
          </a:p>
          <a:p>
            <a:pPr lvl="1">
              <a:buFont typeface="Arial"/>
              <a:buChar char="•"/>
              <a:defRPr/>
            </a:pPr>
            <a:r>
              <a:rPr lang="en-US" sz="2800" dirty="0"/>
              <a:t>Internet architecture</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172199" y="1572573"/>
            <a:ext cx="5584371" cy="4351338"/>
          </a:xfrm>
        </p:spPr>
        <p:txBody>
          <a:bodyPr>
            <a:normAutofit/>
          </a:bodyPr>
          <a:lstStyle/>
          <a:p>
            <a:pPr marL="407988" indent="-277813"/>
            <a:r>
              <a:rPr lang="en-US" sz="3200" dirty="0"/>
              <a:t>instantiation, implementation in the Internet</a:t>
            </a:r>
          </a:p>
          <a:p>
            <a:pPr lvl="1"/>
            <a:r>
              <a:rPr lang="en-US" sz="2800" dirty="0"/>
              <a:t>IP protocol</a:t>
            </a:r>
          </a:p>
          <a:p>
            <a:pPr lvl="1"/>
            <a:r>
              <a:rPr lang="en-US" sz="2800" dirty="0"/>
              <a:t>NAT, middleboxes</a:t>
            </a:r>
          </a:p>
        </p:txBody>
      </p:sp>
      <p:sp>
        <p:nvSpPr>
          <p:cNvPr id="5" name="Slide Number Placeholder 4">
            <a:extLst>
              <a:ext uri="{FF2B5EF4-FFF2-40B4-BE49-F238E27FC236}">
                <a16:creationId xmlns:a16="http://schemas.microsoft.com/office/drawing/2014/main" id="{AF90DE33-80BA-7C4C-A2DC-16FEA33E29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a:t>
            </a:fld>
            <a:endParaRPr lang="en-US" dirty="0"/>
          </a:p>
        </p:txBody>
      </p:sp>
    </p:spTree>
    <p:extLst>
      <p:ext uri="{BB962C8B-B14F-4D97-AF65-F5344CB8AC3E}">
        <p14:creationId xmlns:p14="http://schemas.microsoft.com/office/powerpoint/2010/main" val="410028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Intserv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Diffserv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Quality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match+action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8015501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4" name="Rectangle 9">
            <a:extLst>
              <a:ext uri="{FF2B5EF4-FFF2-40B4-BE49-F238E27FC236}">
                <a16:creationId xmlns:a16="http://schemas.microsoft.com/office/drawing/2014/main" id="{E4690020-A5BE-9A75-DB98-6FDFED57743D}"/>
              </a:ext>
            </a:extLst>
          </p:cNvPr>
          <p:cNvSpPr>
            <a:spLocks noChangeArrowheads="1"/>
          </p:cNvSpPr>
          <p:nvPr/>
        </p:nvSpPr>
        <p:spPr bwMode="auto">
          <a:xfrm>
            <a:off x="781050" y="5234799"/>
            <a:ext cx="3467652" cy="56673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105" name="Group 2104">
            <a:extLst>
              <a:ext uri="{FF2B5EF4-FFF2-40B4-BE49-F238E27FC236}">
                <a16:creationId xmlns:a16="http://schemas.microsoft.com/office/drawing/2014/main" id="{9B5F42F9-12A2-88C1-0FB6-D7D32C62014D}"/>
              </a:ext>
            </a:extLst>
          </p:cNvPr>
          <p:cNvGrpSpPr/>
          <p:nvPr/>
        </p:nvGrpSpPr>
        <p:grpSpPr>
          <a:xfrm>
            <a:off x="2081771" y="5249835"/>
            <a:ext cx="2100020" cy="525818"/>
            <a:chOff x="1075103" y="3385874"/>
            <a:chExt cx="3106688" cy="777875"/>
          </a:xfrm>
        </p:grpSpPr>
        <p:sp>
          <p:nvSpPr>
            <p:cNvPr id="2106" name="Oval 56">
              <a:extLst>
                <a:ext uri="{FF2B5EF4-FFF2-40B4-BE49-F238E27FC236}">
                  <a16:creationId xmlns:a16="http://schemas.microsoft.com/office/drawing/2014/main" id="{CCF4479F-26B3-4850-9A0C-88748674543C}"/>
                </a:ext>
              </a:extLst>
            </p:cNvPr>
            <p:cNvSpPr>
              <a:spLocks noChangeArrowheads="1"/>
            </p:cNvSpPr>
            <p:nvPr/>
          </p:nvSpPr>
          <p:spPr bwMode="auto">
            <a:xfrm>
              <a:off x="1919603"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107" name="Oval 57">
              <a:extLst>
                <a:ext uri="{FF2B5EF4-FFF2-40B4-BE49-F238E27FC236}">
                  <a16:creationId xmlns:a16="http://schemas.microsoft.com/office/drawing/2014/main" id="{6F273346-903A-CD7E-30CF-190E4C50CDFB}"/>
                </a:ext>
              </a:extLst>
            </p:cNvPr>
            <p:cNvSpPr>
              <a:spLocks noChangeArrowheads="1"/>
            </p:cNvSpPr>
            <p:nvPr/>
          </p:nvSpPr>
          <p:spPr bwMode="auto">
            <a:xfrm>
              <a:off x="2106509"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108" name="Oval 58">
              <a:extLst>
                <a:ext uri="{FF2B5EF4-FFF2-40B4-BE49-F238E27FC236}">
                  <a16:creationId xmlns:a16="http://schemas.microsoft.com/office/drawing/2014/main" id="{D88DFD13-D757-5BD4-B886-EF22C20A1D12}"/>
                </a:ext>
              </a:extLst>
            </p:cNvPr>
            <p:cNvSpPr>
              <a:spLocks noChangeArrowheads="1"/>
            </p:cNvSpPr>
            <p:nvPr/>
          </p:nvSpPr>
          <p:spPr bwMode="auto">
            <a:xfrm>
              <a:off x="2295841"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109" name="Group 61">
              <a:extLst>
                <a:ext uri="{FF2B5EF4-FFF2-40B4-BE49-F238E27FC236}">
                  <a16:creationId xmlns:a16="http://schemas.microsoft.com/office/drawing/2014/main" id="{232598BD-EDEC-C491-4C38-D843E37EFE29}"/>
                </a:ext>
              </a:extLst>
            </p:cNvPr>
            <p:cNvGrpSpPr>
              <a:grpSpLocks/>
            </p:cNvGrpSpPr>
            <p:nvPr/>
          </p:nvGrpSpPr>
          <p:grpSpPr bwMode="auto">
            <a:xfrm>
              <a:off x="3723003" y="3385874"/>
              <a:ext cx="458788" cy="777875"/>
              <a:chOff x="2365" y="1352"/>
              <a:chExt cx="1022" cy="1616"/>
            </a:xfrm>
          </p:grpSpPr>
          <p:sp>
            <p:nvSpPr>
              <p:cNvPr id="2113" name="Rectangle 63">
                <a:extLst>
                  <a:ext uri="{FF2B5EF4-FFF2-40B4-BE49-F238E27FC236}">
                    <a16:creationId xmlns:a16="http://schemas.microsoft.com/office/drawing/2014/main" id="{57A8C802-3270-58FF-F88A-801DB0262E39}"/>
                  </a:ext>
                </a:extLst>
              </p:cNvPr>
              <p:cNvSpPr>
                <a:spLocks noChangeArrowheads="1"/>
              </p:cNvSpPr>
              <p:nvPr/>
            </p:nvSpPr>
            <p:spPr bwMode="auto">
              <a:xfrm>
                <a:off x="2365" y="2129"/>
                <a:ext cx="367" cy="2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114" name="Picture 62">
                <a:extLst>
                  <a:ext uri="{FF2B5EF4-FFF2-40B4-BE49-F238E27FC236}">
                    <a16:creationId xmlns:a16="http://schemas.microsoft.com/office/drawing/2014/main" id="{12C09DCF-9156-D248-D00D-763044D1B2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3" y="1352"/>
                <a:ext cx="1014" cy="1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110" name="Picture 2" descr="Icon Car Symbol - Free image on Pixabay">
              <a:extLst>
                <a:ext uri="{FF2B5EF4-FFF2-40B4-BE49-F238E27FC236}">
                  <a16:creationId xmlns:a16="http://schemas.microsoft.com/office/drawing/2014/main" id="{5B2B41B7-687B-EA0B-3ADA-004FCAF8AE8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5103" y="3496676"/>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111" name="Picture 2" descr="Icon Car Symbol - Free image on Pixabay">
              <a:extLst>
                <a:ext uri="{FF2B5EF4-FFF2-40B4-BE49-F238E27FC236}">
                  <a16:creationId xmlns:a16="http://schemas.microsoft.com/office/drawing/2014/main" id="{FA02EBD0-43F6-5F0E-B166-334E268F43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2724" y="3494137"/>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112" name="Picture 2" descr="Icon Car Symbol - Free image on Pixabay">
              <a:extLst>
                <a:ext uri="{FF2B5EF4-FFF2-40B4-BE49-F238E27FC236}">
                  <a16:creationId xmlns:a16="http://schemas.microsoft.com/office/drawing/2014/main" id="{F51474BE-02B9-9991-08E2-29A41C242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87660" y="3494873"/>
              <a:ext cx="875228" cy="592631"/>
            </a:xfrm>
            <a:prstGeom prst="rect">
              <a:avLst/>
            </a:prstGeom>
            <a:noFill/>
            <a:extLst>
              <a:ext uri="{909E8E84-426E-40DD-AFC4-6F175D3DCCD1}">
                <a14:hiddenFill xmlns:a14="http://schemas.microsoft.com/office/drawing/2010/main">
                  <a:solidFill>
                    <a:srgbClr val="FFFFFF"/>
                  </a:solidFill>
                </a14:hiddenFill>
              </a:ext>
            </a:extLst>
          </p:spPr>
        </p:pic>
      </p:grpSp>
      <p:sp>
        <p:nvSpPr>
          <p:cNvPr id="2115" name="Rectangle 5">
            <a:extLst>
              <a:ext uri="{FF2B5EF4-FFF2-40B4-BE49-F238E27FC236}">
                <a16:creationId xmlns:a16="http://schemas.microsoft.com/office/drawing/2014/main" id="{A70D1849-FF81-013D-BFA9-A498D3886972}"/>
              </a:ext>
            </a:extLst>
          </p:cNvPr>
          <p:cNvSpPr>
            <a:spLocks noChangeArrowheads="1"/>
          </p:cNvSpPr>
          <p:nvPr/>
        </p:nvSpPr>
        <p:spPr bwMode="auto">
          <a:xfrm>
            <a:off x="854541" y="5385611"/>
            <a:ext cx="462428" cy="255587"/>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16" name="Rectangle 6">
            <a:extLst>
              <a:ext uri="{FF2B5EF4-FFF2-40B4-BE49-F238E27FC236}">
                <a16:creationId xmlns:a16="http://schemas.microsoft.com/office/drawing/2014/main" id="{62AAB046-E291-3545-96B5-70D4B532E6F6}"/>
              </a:ext>
            </a:extLst>
          </p:cNvPr>
          <p:cNvSpPr>
            <a:spLocks noChangeArrowheads="1"/>
          </p:cNvSpPr>
          <p:nvPr/>
        </p:nvSpPr>
        <p:spPr bwMode="auto">
          <a:xfrm>
            <a:off x="1382835" y="5284011"/>
            <a:ext cx="374608" cy="434975"/>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17" name="Line 16">
            <a:extLst>
              <a:ext uri="{FF2B5EF4-FFF2-40B4-BE49-F238E27FC236}">
                <a16:creationId xmlns:a16="http://schemas.microsoft.com/office/drawing/2014/main" id="{48C748F8-8E1B-9EE2-9B35-089CFBC7D980}"/>
              </a:ext>
            </a:extLst>
          </p:cNvPr>
          <p:cNvSpPr>
            <a:spLocks noChangeShapeType="1"/>
          </p:cNvSpPr>
          <p:nvPr/>
        </p:nvSpPr>
        <p:spPr bwMode="auto">
          <a:xfrm>
            <a:off x="723900" y="5518603"/>
            <a:ext cx="13335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9" name="Rectangle 9">
            <a:extLst>
              <a:ext uri="{FF2B5EF4-FFF2-40B4-BE49-F238E27FC236}">
                <a16:creationId xmlns:a16="http://schemas.microsoft.com/office/drawing/2014/main" id="{57A202F4-8007-6DCE-12B1-19FA494F02A0}"/>
              </a:ext>
            </a:extLst>
          </p:cNvPr>
          <p:cNvSpPr>
            <a:spLocks noChangeArrowheads="1"/>
          </p:cNvSpPr>
          <p:nvPr/>
        </p:nvSpPr>
        <p:spPr bwMode="auto">
          <a:xfrm>
            <a:off x="781050" y="3594860"/>
            <a:ext cx="3467652" cy="56673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analogy</a:t>
            </a:r>
            <a:r>
              <a:rPr kumimoji="0" lang="en-US" altLang="en-US" sz="3200" b="0" i="0" u="none" strike="noStrike" kern="1200" cap="none" spc="0" normalizeH="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5" y="3466272"/>
            <a:ext cx="1609726"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501" y="3137"/>
              <a:ext cx="851"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roundabout</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66306" y="2545522"/>
              <a:ext cx="1095172"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Station</a:t>
              </a:r>
              <a:b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manager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691866" y="5904419"/>
            <a:ext cx="15568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entry stations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7041345" y="5904419"/>
            <a:ext cx="11849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exit roads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p:cNvCxnSpPr>
          <p:nvPr/>
        </p:nvCxnSpPr>
        <p:spPr bwMode="auto">
          <a:xfrm rot="5400000">
            <a:off x="3747424" y="3137191"/>
            <a:ext cx="810373" cy="135036"/>
          </a:xfrm>
          <a:prstGeom prst="bentConnector3">
            <a:avLst>
              <a:gd name="adj1" fmla="val -1717"/>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pic>
        <p:nvPicPr>
          <p:cNvPr id="2050" name="Picture 2">
            <a:extLst>
              <a:ext uri="{FF2B5EF4-FFF2-40B4-BE49-F238E27FC236}">
                <a16:creationId xmlns:a16="http://schemas.microsoft.com/office/drawing/2014/main" id="{B5EBAC66-81BD-39AF-AA8E-06B2B95FF0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12428" y="2423794"/>
            <a:ext cx="868613" cy="868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a:extLst>
              <a:ext uri="{FF2B5EF4-FFF2-40B4-BE49-F238E27FC236}">
                <a16:creationId xmlns:a16="http://schemas.microsoft.com/office/drawing/2014/main" id="{06CADFF9-ECDB-9F6B-6337-E6333BCEDF9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559109">
            <a:off x="4406440" y="3848766"/>
            <a:ext cx="1471200" cy="1471200"/>
          </a:xfrm>
          <a:prstGeom prst="rect">
            <a:avLst/>
          </a:prstGeom>
          <a:noFill/>
          <a:extLst>
            <a:ext uri="{909E8E84-426E-40DD-AFC4-6F175D3DCCD1}">
              <a14:hiddenFill xmlns:a14="http://schemas.microsoft.com/office/drawing/2010/main">
                <a:solidFill>
                  <a:srgbClr val="FFFFFF"/>
                </a:solidFill>
              </a14:hiddenFill>
            </a:ext>
          </a:extLst>
        </p:spPr>
      </p:pic>
      <p:grpSp>
        <p:nvGrpSpPr>
          <p:cNvPr id="2061" name="Group 2060">
            <a:extLst>
              <a:ext uri="{FF2B5EF4-FFF2-40B4-BE49-F238E27FC236}">
                <a16:creationId xmlns:a16="http://schemas.microsoft.com/office/drawing/2014/main" id="{90495C94-56D7-B758-6A5D-797C35A24AB3}"/>
              </a:ext>
            </a:extLst>
          </p:cNvPr>
          <p:cNvGrpSpPr/>
          <p:nvPr/>
        </p:nvGrpSpPr>
        <p:grpSpPr>
          <a:xfrm>
            <a:off x="2081771" y="3609896"/>
            <a:ext cx="2100020" cy="525818"/>
            <a:chOff x="1075103" y="3385874"/>
            <a:chExt cx="3106688" cy="777875"/>
          </a:xfrm>
        </p:grpSpPr>
        <p:sp>
          <p:nvSpPr>
            <p:cNvPr id="5" name="Oval 56">
              <a:extLst>
                <a:ext uri="{FF2B5EF4-FFF2-40B4-BE49-F238E27FC236}">
                  <a16:creationId xmlns:a16="http://schemas.microsoft.com/office/drawing/2014/main" id="{D6CA211A-6043-3A97-C082-C2A2DB1B2720}"/>
                </a:ext>
              </a:extLst>
            </p:cNvPr>
            <p:cNvSpPr>
              <a:spLocks noChangeArrowheads="1"/>
            </p:cNvSpPr>
            <p:nvPr/>
          </p:nvSpPr>
          <p:spPr bwMode="auto">
            <a:xfrm>
              <a:off x="1919603"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Oval 57">
              <a:extLst>
                <a:ext uri="{FF2B5EF4-FFF2-40B4-BE49-F238E27FC236}">
                  <a16:creationId xmlns:a16="http://schemas.microsoft.com/office/drawing/2014/main" id="{4A355447-9316-5A91-1F91-AE4096C24601}"/>
                </a:ext>
              </a:extLst>
            </p:cNvPr>
            <p:cNvSpPr>
              <a:spLocks noChangeArrowheads="1"/>
            </p:cNvSpPr>
            <p:nvPr/>
          </p:nvSpPr>
          <p:spPr bwMode="auto">
            <a:xfrm>
              <a:off x="2106509"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 name="Oval 58">
              <a:extLst>
                <a:ext uri="{FF2B5EF4-FFF2-40B4-BE49-F238E27FC236}">
                  <a16:creationId xmlns:a16="http://schemas.microsoft.com/office/drawing/2014/main" id="{9730B940-4984-7E01-6E0B-D4CE52773FB3}"/>
                </a:ext>
              </a:extLst>
            </p:cNvPr>
            <p:cNvSpPr>
              <a:spLocks noChangeArrowheads="1"/>
            </p:cNvSpPr>
            <p:nvPr/>
          </p:nvSpPr>
          <p:spPr bwMode="auto">
            <a:xfrm>
              <a:off x="2295841"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8" name="Group 61">
              <a:extLst>
                <a:ext uri="{FF2B5EF4-FFF2-40B4-BE49-F238E27FC236}">
                  <a16:creationId xmlns:a16="http://schemas.microsoft.com/office/drawing/2014/main" id="{45F70913-BD15-9506-6063-CC3BE421BDC5}"/>
                </a:ext>
              </a:extLst>
            </p:cNvPr>
            <p:cNvGrpSpPr>
              <a:grpSpLocks/>
            </p:cNvGrpSpPr>
            <p:nvPr/>
          </p:nvGrpSpPr>
          <p:grpSpPr bwMode="auto">
            <a:xfrm>
              <a:off x="3723003" y="3385874"/>
              <a:ext cx="458788" cy="777875"/>
              <a:chOff x="2365" y="1352"/>
              <a:chExt cx="1022" cy="1616"/>
            </a:xfrm>
          </p:grpSpPr>
          <p:sp>
            <p:nvSpPr>
              <p:cNvPr id="10" name="Rectangle 63">
                <a:extLst>
                  <a:ext uri="{FF2B5EF4-FFF2-40B4-BE49-F238E27FC236}">
                    <a16:creationId xmlns:a16="http://schemas.microsoft.com/office/drawing/2014/main" id="{F7FEBEFF-CDEC-A37D-2AC9-AF3CCF3DD735}"/>
                  </a:ext>
                </a:extLst>
              </p:cNvPr>
              <p:cNvSpPr>
                <a:spLocks noChangeArrowheads="1"/>
              </p:cNvSpPr>
              <p:nvPr/>
            </p:nvSpPr>
            <p:spPr bwMode="auto">
              <a:xfrm>
                <a:off x="2365" y="2129"/>
                <a:ext cx="367" cy="2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9" name="Picture 62">
                <a:extLst>
                  <a:ext uri="{FF2B5EF4-FFF2-40B4-BE49-F238E27FC236}">
                    <a16:creationId xmlns:a16="http://schemas.microsoft.com/office/drawing/2014/main" id="{53EDF458-D38C-20DC-6133-13E7C766A6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3" y="1352"/>
                <a:ext cx="1014" cy="1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3" name="Picture 2" descr="Icon Car Symbol - Free image on Pixabay">
              <a:extLst>
                <a:ext uri="{FF2B5EF4-FFF2-40B4-BE49-F238E27FC236}">
                  <a16:creationId xmlns:a16="http://schemas.microsoft.com/office/drawing/2014/main" id="{E7F1ABDC-F218-33BB-1D9E-A175B2F77B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5103" y="3496676"/>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048" name="Picture 2" descr="Icon Car Symbol - Free image on Pixabay">
              <a:extLst>
                <a:ext uri="{FF2B5EF4-FFF2-40B4-BE49-F238E27FC236}">
                  <a16:creationId xmlns:a16="http://schemas.microsoft.com/office/drawing/2014/main" id="{446F6992-85FD-FDE8-C886-4927F1ED882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2724" y="3494137"/>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049" name="Picture 2" descr="Icon Car Symbol - Free image on Pixabay">
              <a:extLst>
                <a:ext uri="{FF2B5EF4-FFF2-40B4-BE49-F238E27FC236}">
                  <a16:creationId xmlns:a16="http://schemas.microsoft.com/office/drawing/2014/main" id="{FFB7A3F4-5EF5-32A5-9077-6AA3366757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87660" y="3494873"/>
              <a:ext cx="875228" cy="592631"/>
            </a:xfrm>
            <a:prstGeom prst="rect">
              <a:avLst/>
            </a:prstGeom>
            <a:noFill/>
            <a:extLst>
              <a:ext uri="{909E8E84-426E-40DD-AFC4-6F175D3DCCD1}">
                <a14:hiddenFill xmlns:a14="http://schemas.microsoft.com/office/drawing/2010/main">
                  <a:solidFill>
                    <a:srgbClr val="FFFFFF"/>
                  </a:solidFill>
                </a14:hiddenFill>
              </a:ext>
            </a:extLst>
          </p:spPr>
        </p:pic>
      </p:grpSp>
      <p:sp>
        <p:nvSpPr>
          <p:cNvPr id="2084" name="Rounded Rectangular Callout 2083">
            <a:extLst>
              <a:ext uri="{FF2B5EF4-FFF2-40B4-BE49-F238E27FC236}">
                <a16:creationId xmlns:a16="http://schemas.microsoft.com/office/drawing/2014/main" id="{14F84786-EAA5-0C84-CC42-974816FF3281}"/>
              </a:ext>
            </a:extLst>
          </p:cNvPr>
          <p:cNvSpPr/>
          <p:nvPr/>
        </p:nvSpPr>
        <p:spPr>
          <a:xfrm>
            <a:off x="2826003" y="2495971"/>
            <a:ext cx="858940" cy="1030267"/>
          </a:xfrm>
          <a:prstGeom prst="wedgeRoundRectCallout">
            <a:avLst>
              <a:gd name="adj1" fmla="val 59671"/>
              <a:gd name="adj2" fmla="val 36443"/>
              <a:gd name="adj3" fmla="val 16667"/>
            </a:avLst>
          </a:prstGeom>
          <a:ln w="25400">
            <a:solidFill>
              <a:schemeClr val="tx1">
                <a:lumMod val="95000"/>
                <a:lumOff val="5000"/>
              </a:schemeClr>
            </a:solidFill>
          </a:ln>
        </p:spPr>
        <p:style>
          <a:lnRef idx="2">
            <a:schemeClr val="accent3"/>
          </a:lnRef>
          <a:fillRef idx="1">
            <a:schemeClr val="lt1"/>
          </a:fillRef>
          <a:effectRef idx="0">
            <a:schemeClr val="accent3"/>
          </a:effectRef>
          <a:fontRef idx="minor">
            <a:schemeClr val="dk1"/>
          </a:fontRef>
        </p:style>
        <p:txBody>
          <a:bodyPr rtlCol="0" anchor="ctr"/>
          <a:lstStyle/>
          <a:p>
            <a:pPr algn="ctr"/>
            <a:endParaRPr lang="en-US" dirty="0"/>
          </a:p>
        </p:txBody>
      </p:sp>
      <p:pic>
        <p:nvPicPr>
          <p:cNvPr id="2086" name="Picture 8">
            <a:extLst>
              <a:ext uri="{FF2B5EF4-FFF2-40B4-BE49-F238E27FC236}">
                <a16:creationId xmlns:a16="http://schemas.microsoft.com/office/drawing/2014/main" id="{C2D86D17-8779-C84B-BD77-118A24FCAEB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173" y="2584770"/>
            <a:ext cx="837237" cy="837237"/>
          </a:xfrm>
          <a:prstGeom prst="rect">
            <a:avLst/>
          </a:prstGeom>
          <a:noFill/>
          <a:extLst>
            <a:ext uri="{909E8E84-426E-40DD-AFC4-6F175D3DCCD1}">
              <a14:hiddenFill xmlns:a14="http://schemas.microsoft.com/office/drawing/2010/main">
                <a:solidFill>
                  <a:srgbClr val="FFFFFF"/>
                </a:solidFill>
              </a14:hiddenFill>
            </a:ext>
          </a:extLst>
        </p:spPr>
      </p:pic>
      <p:sp>
        <p:nvSpPr>
          <p:cNvPr id="2093" name="Rectangle 5">
            <a:extLst>
              <a:ext uri="{FF2B5EF4-FFF2-40B4-BE49-F238E27FC236}">
                <a16:creationId xmlns:a16="http://schemas.microsoft.com/office/drawing/2014/main" id="{5D76668E-E7B3-3BFD-D9E2-694E8B9F1A8B}"/>
              </a:ext>
            </a:extLst>
          </p:cNvPr>
          <p:cNvSpPr>
            <a:spLocks noChangeArrowheads="1"/>
          </p:cNvSpPr>
          <p:nvPr/>
        </p:nvSpPr>
        <p:spPr bwMode="auto">
          <a:xfrm>
            <a:off x="854541" y="3745672"/>
            <a:ext cx="462428" cy="255587"/>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94" name="Rectangle 6">
            <a:extLst>
              <a:ext uri="{FF2B5EF4-FFF2-40B4-BE49-F238E27FC236}">
                <a16:creationId xmlns:a16="http://schemas.microsoft.com/office/drawing/2014/main" id="{A73CB39C-EBEE-D5E3-8772-ADFBB9E0B5DB}"/>
              </a:ext>
            </a:extLst>
          </p:cNvPr>
          <p:cNvSpPr>
            <a:spLocks noChangeArrowheads="1"/>
          </p:cNvSpPr>
          <p:nvPr/>
        </p:nvSpPr>
        <p:spPr bwMode="auto">
          <a:xfrm>
            <a:off x="1382835" y="3644072"/>
            <a:ext cx="374608" cy="434975"/>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02" name="Line 16">
            <a:extLst>
              <a:ext uri="{FF2B5EF4-FFF2-40B4-BE49-F238E27FC236}">
                <a16:creationId xmlns:a16="http://schemas.microsoft.com/office/drawing/2014/main" id="{DA05E78B-7044-62E9-E0ED-B23C4264C1C3}"/>
              </a:ext>
            </a:extLst>
          </p:cNvPr>
          <p:cNvSpPr>
            <a:spLocks noChangeShapeType="1"/>
          </p:cNvSpPr>
          <p:nvPr/>
        </p:nvSpPr>
        <p:spPr bwMode="auto">
          <a:xfrm>
            <a:off x="723900" y="3878664"/>
            <a:ext cx="13335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725489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grpSp>
        <p:nvGrpSpPr>
          <p:cNvPr id="14" name="Group 13">
            <a:extLst>
              <a:ext uri="{FF2B5EF4-FFF2-40B4-BE49-F238E27FC236}">
                <a16:creationId xmlns:a16="http://schemas.microsoft.com/office/drawing/2014/main" id="{9D2B58EA-90EB-22DC-70F2-0EE6BCA02F30}"/>
              </a:ext>
            </a:extLst>
          </p:cNvPr>
          <p:cNvGrpSpPr/>
          <p:nvPr/>
        </p:nvGrpSpPr>
        <p:grpSpPr>
          <a:xfrm>
            <a:off x="1199417" y="5446716"/>
            <a:ext cx="2137372" cy="695498"/>
            <a:chOff x="646967" y="5446716"/>
            <a:chExt cx="2137372" cy="695498"/>
          </a:xfrm>
        </p:grpSpPr>
        <p:pic>
          <p:nvPicPr>
            <p:cNvPr id="9" name="Picture 8" descr="Icon&#10;&#10;Description automatically generated">
              <a:extLst>
                <a:ext uri="{FF2B5EF4-FFF2-40B4-BE49-F238E27FC236}">
                  <a16:creationId xmlns:a16="http://schemas.microsoft.com/office/drawing/2014/main" id="{4CC8409D-09E5-7BEE-7B96-571D305DC6E4}"/>
                </a:ext>
              </a:extLst>
            </p:cNvPr>
            <p:cNvPicPr>
              <a:picLocks noChangeAspect="1"/>
            </p:cNvPicPr>
            <p:nvPr/>
          </p:nvPicPr>
          <p:blipFill>
            <a:blip r:embed="rId3"/>
            <a:stretch>
              <a:fillRect/>
            </a:stretch>
          </p:blipFill>
          <p:spPr>
            <a:xfrm>
              <a:off x="646967" y="5446716"/>
              <a:ext cx="505593" cy="695498"/>
            </a:xfrm>
            <a:prstGeom prst="rect">
              <a:avLst/>
            </a:prstGeom>
          </p:spPr>
        </p:pic>
        <p:sp>
          <p:nvSpPr>
            <p:cNvPr id="11" name="TextBox 10">
              <a:extLst>
                <a:ext uri="{FF2B5EF4-FFF2-40B4-BE49-F238E27FC236}">
                  <a16:creationId xmlns:a16="http://schemas.microsoft.com/office/drawing/2014/main" id="{606794DD-4CEC-4221-126D-5947BA568F5C}"/>
                </a:ext>
              </a:extLst>
            </p:cNvPr>
            <p:cNvSpPr txBox="1"/>
            <p:nvPr/>
          </p:nvSpPr>
          <p:spPr>
            <a:xfrm>
              <a:off x="1171610" y="5609799"/>
              <a:ext cx="1612729" cy="369332"/>
            </a:xfrm>
            <a:prstGeom prst="rect">
              <a:avLst/>
            </a:prstGeom>
            <a:noFill/>
          </p:spPr>
          <p:txBody>
            <a:bodyPr wrap="square">
              <a:spAutoFit/>
            </a:bodyPr>
            <a:lstStyle/>
            <a:p>
              <a:r>
                <a:rPr lang="en-US" altLang="en-US" kern="0" dirty="0">
                  <a:solidFill>
                    <a:srgbClr val="000000"/>
                  </a:solidFill>
                  <a:latin typeface="Calibri" panose="020F0502020204030204"/>
                  <a:ea typeface="ＭＳ Ｐゴシック" panose="020B0600070205080204" pitchFamily="34" charset="-128"/>
                </a:rPr>
                <a:t>F</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rame</a:t>
              </a:r>
              <a:endParaRPr lang="en-US" dirty="0"/>
            </a:p>
          </p:txBody>
        </p:sp>
      </p:grpSp>
      <p:grpSp>
        <p:nvGrpSpPr>
          <p:cNvPr id="17" name="Group 16">
            <a:extLst>
              <a:ext uri="{FF2B5EF4-FFF2-40B4-BE49-F238E27FC236}">
                <a16:creationId xmlns:a16="http://schemas.microsoft.com/office/drawing/2014/main" id="{00106228-C860-72EA-13E6-FF5F1BE226A2}"/>
              </a:ext>
            </a:extLst>
          </p:cNvPr>
          <p:cNvGrpSpPr/>
          <p:nvPr/>
        </p:nvGrpSpPr>
        <p:grpSpPr>
          <a:xfrm>
            <a:off x="6844333" y="2806194"/>
            <a:ext cx="2235870" cy="1007085"/>
            <a:chOff x="6844333" y="2806194"/>
            <a:chExt cx="2235870" cy="1007085"/>
          </a:xfrm>
        </p:grpSpPr>
        <p:sp>
          <p:nvSpPr>
            <p:cNvPr id="16" name="Rounded Rectangular Callout 15">
              <a:extLst>
                <a:ext uri="{FF2B5EF4-FFF2-40B4-BE49-F238E27FC236}">
                  <a16:creationId xmlns:a16="http://schemas.microsoft.com/office/drawing/2014/main" id="{1490BC80-40CE-40B9-5D35-8D5390035C0E}"/>
                </a:ext>
              </a:extLst>
            </p:cNvPr>
            <p:cNvSpPr/>
            <p:nvPr/>
          </p:nvSpPr>
          <p:spPr>
            <a:xfrm>
              <a:off x="6844333" y="2806194"/>
              <a:ext cx="1779588" cy="1007085"/>
            </a:xfrm>
            <a:prstGeom prst="wedgeRoundRectCallout">
              <a:avLst>
                <a:gd name="adj1" fmla="val -64240"/>
                <a:gd name="adj2" fmla="val -54353"/>
                <a:gd name="adj3" fmla="val 16667"/>
              </a:avLst>
            </a:prstGeom>
            <a:ln w="25400">
              <a:solidFill>
                <a:schemeClr val="tx1">
                  <a:lumMod val="95000"/>
                  <a:lumOff val="5000"/>
                </a:schemeClr>
              </a:solidFill>
            </a:ln>
          </p:spPr>
          <p:style>
            <a:lnRef idx="2">
              <a:schemeClr val="accent3"/>
            </a:lnRef>
            <a:fillRef idx="1">
              <a:schemeClr val="lt1"/>
            </a:fillRef>
            <a:effectRef idx="0">
              <a:schemeClr val="accent3"/>
            </a:effectRef>
            <a:fontRef idx="minor">
              <a:schemeClr val="dk1"/>
            </a:fontRef>
          </p:style>
          <p:txBody>
            <a:bodyPr rtlCol="0" anchor="ctr"/>
            <a:lstStyle/>
            <a:p>
              <a:pPr algn="ctr"/>
              <a:endParaRPr lang="en-US" dirty="0"/>
            </a:p>
          </p:txBody>
        </p:sp>
        <p:pic>
          <p:nvPicPr>
            <p:cNvPr id="12" name="Picture 11" descr="Icon&#10;&#10;Description automatically generated">
              <a:extLst>
                <a:ext uri="{FF2B5EF4-FFF2-40B4-BE49-F238E27FC236}">
                  <a16:creationId xmlns:a16="http://schemas.microsoft.com/office/drawing/2014/main" id="{62B92C9B-3280-B0FC-57E4-90B0C0B4A79C}"/>
                </a:ext>
              </a:extLst>
            </p:cNvPr>
            <p:cNvPicPr>
              <a:picLocks noChangeAspect="1"/>
            </p:cNvPicPr>
            <p:nvPr/>
          </p:nvPicPr>
          <p:blipFill>
            <a:blip r:embed="rId4"/>
            <a:stretch>
              <a:fillRect/>
            </a:stretch>
          </p:blipFill>
          <p:spPr>
            <a:xfrm>
              <a:off x="6962236" y="2971427"/>
              <a:ext cx="451829" cy="621665"/>
            </a:xfrm>
            <a:prstGeom prst="rect">
              <a:avLst/>
            </a:prstGeom>
          </p:spPr>
        </p:pic>
        <p:sp>
          <p:nvSpPr>
            <p:cNvPr id="13" name="TextBox 12">
              <a:extLst>
                <a:ext uri="{FF2B5EF4-FFF2-40B4-BE49-F238E27FC236}">
                  <a16:creationId xmlns:a16="http://schemas.microsoft.com/office/drawing/2014/main" id="{8302DA1C-B2FD-2081-47D6-966E745AB1A0}"/>
                </a:ext>
              </a:extLst>
            </p:cNvPr>
            <p:cNvSpPr txBox="1"/>
            <p:nvPr/>
          </p:nvSpPr>
          <p:spPr>
            <a:xfrm>
              <a:off x="7467474" y="3131380"/>
              <a:ext cx="1612729" cy="369332"/>
            </a:xfrm>
            <a:prstGeom prst="rect">
              <a:avLst/>
            </a:prstGeom>
            <a:noFill/>
          </p:spPr>
          <p:txBody>
            <a:bodyPr wrap="square">
              <a:spAutoFit/>
            </a:bodyPr>
            <a:lstStyle/>
            <a:p>
              <a:r>
                <a:rPr lang="en-US" kern="0" dirty="0">
                  <a:solidFill>
                    <a:srgbClr val="000000"/>
                  </a:solidFill>
                  <a:latin typeface="Calibri" panose="020F0502020204030204"/>
                  <a:ea typeface="ＭＳ Ｐゴシック" panose="020B0600070205080204" pitchFamily="34" charset="-128"/>
                </a:rPr>
                <a:t>Datagram</a:t>
              </a:r>
              <a:endParaRPr lang="en-US" dirty="0"/>
            </a:p>
          </p:txBody>
        </p:sp>
      </p:grpSp>
    </p:spTree>
    <p:extLst>
      <p:ext uri="{BB962C8B-B14F-4D97-AF65-F5344CB8AC3E}">
        <p14:creationId xmlns:p14="http://schemas.microsoft.com/office/powerpoint/2010/main" val="215488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dissolv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en-US" altLang="en-US" sz="3200" dirty="0">
                <a:solidFill>
                  <a:srgbClr val="CC0000"/>
                </a:solidFill>
                <a:ea typeface="ＭＳ Ｐゴシック" panose="020B0600070205080204" pitchFamily="34" charset="-128"/>
                <a:cs typeface="Arial" panose="020B0604020202020204" pitchFamily="34" charset="0"/>
              </a:rPr>
              <a:t>Network layer: overview</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dirty="0">
                <a:ea typeface="ＭＳ Ｐゴシック" panose="020B0600070205080204" pitchFamily="34" charset="-128"/>
                <a:cs typeface="ＭＳ Ｐゴシック" panose="020B0600070205080204" pitchFamily="34" charset="-128"/>
              </a:rPr>
              <a:t>Generalized Forwarding, SDN</a:t>
            </a:r>
          </a:p>
          <a:p>
            <a:pPr lvl="1">
              <a:spcBef>
                <a:spcPts val="0"/>
              </a:spcBef>
            </a:pPr>
            <a:r>
              <a:rPr lang="en-US" altLang="en-US" sz="2800" dirty="0">
                <a:ea typeface="ＭＳ Ｐゴシック" panose="020B0600070205080204" pitchFamily="34" charset="-128"/>
              </a:rPr>
              <a:t>Match+action</a:t>
            </a:r>
          </a:p>
          <a:p>
            <a:pPr lvl="1">
              <a:spcBef>
                <a:spcPts val="0"/>
              </a:spcBef>
            </a:pPr>
            <a:r>
              <a:rPr lang="en-US" altLang="en-US" sz="2800" dirty="0">
                <a:ea typeface="ＭＳ Ｐゴシック" panose="020B0600070205080204" pitchFamily="34" charset="-128"/>
              </a:rPr>
              <a:t>OpenFlow: match+action in action</a:t>
            </a:r>
          </a:p>
          <a:p>
            <a:pPr marL="407988" indent="-277813">
              <a:spcBef>
                <a:spcPts val="600"/>
              </a:spcBef>
            </a:pPr>
            <a:r>
              <a:rPr lang="en-US" altLang="en-US" sz="3200" dirty="0">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2</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a:t>
            </a:r>
          </a:p>
          <a:p>
            <a:pPr lvl="1">
              <a:spcBef>
                <a:spcPts val="0"/>
              </a:spcBef>
            </a:pPr>
            <a:r>
              <a:rPr lang="en-US" altLang="en-US" sz="2800" dirty="0">
                <a:ea typeface="ＭＳ Ｐゴシック" panose="020B0600070205080204" pitchFamily="34" charset="-128"/>
                <a:cs typeface="Arial" panose="020B0604020202020204" pitchFamily="34" charset="0"/>
              </a:rPr>
              <a:t>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706103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664477" y="5835029"/>
            <a:ext cx="552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bus</a:t>
            </a: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2600"/>
            <a:chOff x="1968777" y="4452316"/>
            <a:chExt cx="2798763" cy="175260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813327" y="5838204"/>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2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7491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interconnection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network</a:t>
              </a: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major types of switching fabrics:</a:t>
            </a: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20691238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first generation routers:</a:t>
            </a:r>
          </a:p>
          <a:p>
            <a:pPr marL="404813" indent="-287338"/>
            <a:r>
              <a:rPr lang="en-US" altLang="en-US" dirty="0">
                <a:ea typeface="ＭＳ Ｐゴシック" panose="020B0600070205080204" pitchFamily="34" charset="-128"/>
                <a:cs typeface="ＭＳ Ｐゴシック" panose="020B0600070205080204" pitchFamily="34" charset="-128"/>
              </a:rPr>
              <a:t>traditional computers with switching under direct control of CPU</a:t>
            </a:r>
          </a:p>
          <a:p>
            <a:pPr marL="404813" indent="-287338"/>
            <a:r>
              <a:rPr lang="en-US" altLang="en-US" dirty="0">
                <a:ea typeface="ＭＳ Ｐゴシック" panose="020B0600070205080204" pitchFamily="34" charset="-128"/>
                <a:cs typeface="ＭＳ Ｐゴシック" panose="020B0600070205080204" pitchFamily="34" charset="-128"/>
              </a:rPr>
              <a:t>packet copied to system’</a:t>
            </a:r>
            <a:r>
              <a:rPr lang="en-US" altLang="ja-JP" dirty="0">
                <a:ea typeface="ＭＳ Ｐゴシック" panose="020B0600070205080204" pitchFamily="34" charset="-128"/>
                <a:cs typeface="ＭＳ Ｐゴシック" panose="020B0600070205080204" pitchFamily="34" charset="-128"/>
              </a:rPr>
              <a:t>s memory</a:t>
            </a:r>
          </a:p>
          <a:p>
            <a:pPr marL="404813" indent="-287338"/>
            <a:r>
              <a:rPr lang="en-US" altLang="en-US" dirty="0">
                <a:ea typeface="ＭＳ Ｐゴシック" panose="020B0600070205080204" pitchFamily="34" charset="-128"/>
                <a:cs typeface="ＭＳ Ｐゴシック" panose="020B0600070205080204" pitchFamily="34" charset="-128"/>
              </a:rPr>
              <a:t>speed limited by memory bandwidth (2 bus crossings per datagram)</a:t>
            </a:r>
            <a:endParaRPr lang="en-US"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memory</a:t>
            </a:r>
            <a:endParaRPr lang="en-US"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6611937" cy="1787525"/>
            <a:chOff x="983" y="2540"/>
            <a:chExt cx="4165" cy="1126"/>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24" y="2773"/>
              <a:ext cx="63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5" y="2555"/>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output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8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system bus</a:t>
              </a: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a:bodyPr>
          <a:lstStyle/>
          <a:p>
            <a:pPr>
              <a:buFont typeface="Wingdings" charset="2"/>
              <a:buChar char="§"/>
              <a:defRPr/>
            </a:pPr>
            <a:r>
              <a:rPr lang="en-US" sz="3200" dirty="0"/>
              <a:t>datagram from input port memory to output port memory via a shared bus</a:t>
            </a:r>
          </a:p>
          <a:p>
            <a:pPr>
              <a:buFont typeface="Wingdings" charset="2"/>
              <a:buChar char="§"/>
              <a:defRPr/>
            </a:pPr>
            <a:r>
              <a:rPr lang="en-US" sz="3200" i="1" dirty="0">
                <a:solidFill>
                  <a:srgbClr val="CC0000"/>
                </a:solidFill>
              </a:rPr>
              <a:t>bus contention:</a:t>
            </a:r>
            <a:r>
              <a:rPr lang="en-US" sz="3200" dirty="0"/>
              <a:t>  switching speed limited by bus bandwidth</a:t>
            </a:r>
          </a:p>
          <a:p>
            <a:pPr>
              <a:buFont typeface="Wingdings" charset="2"/>
              <a:buChar char="§"/>
              <a:defRPr/>
            </a:pPr>
            <a:r>
              <a:rPr lang="en-US" sz="3200" dirty="0"/>
              <a:t>32 Gbps bus, Cisco 5600: sufficient speed for access routers</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a bus</a:t>
            </a:r>
            <a:endParaRPr lang="en-US" sz="4800" dirty="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6168703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en-US" sz="3200" dirty="0"/>
              <a:t>Crossbar, Clos networks, other interconnection nets initially developed to connect processors in multiprocessor</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8097079" y="4019964"/>
            <a:ext cx="3244414" cy="2535302"/>
            <a:chOff x="8097079" y="4019964"/>
            <a:chExt cx="3244414" cy="2535302"/>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8097079" y="5989983"/>
              <a:ext cx="3244414" cy="565283"/>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8x8 multistage switch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built from smaller-sized switches</a:t>
              </a: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multistage switch: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nxn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switch from multiple stages of smaller switches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281825"/>
            <a:ext cx="6477000" cy="2118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exploiting parallelism: </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fragment datagram into fixed length cells on entry</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switch cells through the fabric, reassemble datagram at exit</a:t>
            </a: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en-US" sz="3200" dirty="0"/>
              <a:t>scaling, using multiple switching “planes” in parallel: </a:t>
            </a:r>
          </a:p>
          <a:p>
            <a:pPr lvl="1" indent="-287338">
              <a:buFont typeface="Wingdings" charset="2"/>
              <a:buChar char="§"/>
              <a:defRPr/>
            </a:pPr>
            <a:r>
              <a:rPr lang="en-US" sz="2800" dirty="0"/>
              <a:t>speedup, scaleup via parallelism</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200970" cy="1311965"/>
                  <a:chOff x="4426226" y="4479235"/>
                  <a:chExt cx="1200970"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175002" cy="1311965"/>
                  <a:chOff x="4426226" y="4479235"/>
                  <a:chExt cx="1175002"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175002" cy="1311965"/>
                  <a:chOff x="4426226" y="4479235"/>
                  <a:chExt cx="1175002"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175002" cy="1311965"/>
                  <a:chOff x="4426226" y="4479235"/>
                  <a:chExt cx="1175002"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175002" cy="1311965"/>
                  <a:chOff x="4426226" y="4479235"/>
                  <a:chExt cx="1175002"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175002" cy="1311965"/>
                  <a:chOff x="4426226" y="4479235"/>
                  <a:chExt cx="1175002"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175002" cy="1311965"/>
                  <a:chOff x="4426226" y="4479235"/>
                  <a:chExt cx="1175002"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00970" cy="1311965"/>
                  <a:chOff x="4426226" y="4479235"/>
                  <a:chExt cx="1200970"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Cisco CRS router:</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basic unit: 8 switching planes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plane: 3-stage interconnection network</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up to 100’s Tbps switching capacity</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372394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172273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38078792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en-US" altLang="en-US" dirty="0">
                <a:ea typeface="ＭＳ Ｐゴシック" panose="020B0600070205080204" pitchFamily="34" charset="-128"/>
                <a:cs typeface="ＭＳ Ｐゴシック" panose="020B0600070205080204" pitchFamily="34" charset="-128"/>
              </a:rPr>
              <a:t>RFC 3439 rule of thumb: average buffering equal to “t</a:t>
            </a:r>
            <a:r>
              <a:rPr lang="en-US" altLang="ja-JP" dirty="0">
                <a:ea typeface="ＭＳ Ｐゴシック" panose="020B0600070205080204" pitchFamily="34" charset="-128"/>
                <a:cs typeface="ＭＳ Ｐゴシック" panose="020B0600070205080204" pitchFamily="34" charset="-128"/>
              </a:rPr>
              <a:t>ypical” RTT (say 250 msec) times link capacity C</a:t>
            </a:r>
          </a:p>
          <a:p>
            <a:pPr lvl="1"/>
            <a:r>
              <a:rPr lang="en-US" altLang="en-US" dirty="0">
                <a:ea typeface="ＭＳ Ｐゴシック" panose="020B0600070205080204" pitchFamily="34" charset="-128"/>
              </a:rPr>
              <a:t>e.g., C = 10 Gbps link: 2.5 Gbit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How much buffering?</a:t>
            </a:r>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69460"/>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but</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too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much buffering can increase delays (particularly in home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long RTTs: poor performance for real-time apps, sluggish TCP response </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recall delay-based congestion control: “keep bottleneck link just full enough (busy) but no fuller”</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RTT  C</a:t>
                </a: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t>
                </a: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more recent recommendation: with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flows, buffering equal to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Buffer Management</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buffer management: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which packet to add, drop when buffers are full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 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 arriving packet</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drop/remove on priority basis</a:t>
            </a: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884658"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31729" y="2004504"/>
            <a:ext cx="1187971" cy="1614085"/>
            <a:chOff x="3132" y="858"/>
            <a:chExt cx="893"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32" y="883"/>
              <a:ext cx="893"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scheduling</a:t>
              </a: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457354"/>
            <a:ext cx="4966481" cy="12134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Gill Sans MT" panose="020B0502020104020203" pitchFamily="34" charset="77"/>
                <a:cs typeface="Gill Sans MT" panose="020B0502020104020203" pitchFamily="34" charset="77"/>
              </a:rPr>
              <a:t>marking: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which packets to mark to signal congestion (ECN, RED)</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913621" y="4556937"/>
            <a:ext cx="4335126" cy="1693461"/>
            <a:chOff x="614363" y="4257679"/>
            <a:chExt cx="4335126" cy="1693461"/>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614363" y="4257679"/>
              <a:ext cx="4335126" cy="1693461"/>
              <a:chOff x="614363" y="4257679"/>
              <a:chExt cx="4335126" cy="1693461"/>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a:bodyPr>
          <a:lstStyle/>
          <a:p>
            <a:pPr marL="130175" indent="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packet scheduling: </a:t>
            </a:r>
            <a:r>
              <a:rPr lang="en-US" altLang="en-US" dirty="0">
                <a:ea typeface="ＭＳ Ｐゴシック" panose="020B0600070205080204" pitchFamily="34" charset="-128"/>
                <a:cs typeface="ＭＳ Ｐゴシック" panose="020B0600070205080204" pitchFamily="34" charset="-128"/>
              </a:rPr>
              <a:t>deciding which packet to send next on link</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first come, first served</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priority</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round robin</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weighted fair queueing</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Packet Scheduling: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packets transmitted in order of arrival to output port</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also known as: First-in-first-out (FIFO) </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real world examples?</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913621" y="4556937"/>
            <a:ext cx="4335126" cy="1693461"/>
            <a:chOff x="614363" y="4257679"/>
            <a:chExt cx="4335126" cy="1693461"/>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614363" y="4257679"/>
              <a:ext cx="4335126" cy="1693461"/>
              <a:chOff x="614363" y="4257679"/>
              <a:chExt cx="4335126" cy="1693461"/>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2681171"/>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Priority scheduling: </a:t>
            </a:r>
          </a:p>
          <a:p>
            <a:pPr marL="515938" indent="-277813"/>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priority</a:t>
            </a:r>
            <a:endParaRPr lang="en-US" dirty="0"/>
          </a:p>
        </p:txBody>
      </p:sp>
      <p:grpSp>
        <p:nvGrpSpPr>
          <p:cNvPr id="172" name="Group 25">
            <a:extLst>
              <a:ext uri="{FF2B5EF4-FFF2-40B4-BE49-F238E27FC236}">
                <a16:creationId xmlns:a16="http://schemas.microsoft.com/office/drawing/2014/main" id="{D29AA7AB-4B29-484B-B16E-5A0377B37697}"/>
              </a:ext>
            </a:extLst>
          </p:cNvPr>
          <p:cNvGrpSpPr>
            <a:grpSpLocks/>
          </p:cNvGrpSpPr>
          <p:nvPr/>
        </p:nvGrpSpPr>
        <p:grpSpPr bwMode="auto">
          <a:xfrm>
            <a:off x="8435655" y="2539998"/>
            <a:ext cx="932498" cy="580347"/>
            <a:chOff x="1670312" y="2557567"/>
            <a:chExt cx="932470" cy="580220"/>
          </a:xfrm>
        </p:grpSpPr>
        <p:sp>
          <p:nvSpPr>
            <p:cNvPr id="187" name="Rectangle 186">
              <a:extLst>
                <a:ext uri="{FF2B5EF4-FFF2-40B4-BE49-F238E27FC236}">
                  <a16:creationId xmlns:a16="http://schemas.microsoft.com/office/drawing/2014/main" id="{4F27A407-CAD2-654D-B519-29624580BA51}"/>
                </a:ext>
              </a:extLst>
            </p:cNvPr>
            <p:cNvSpPr/>
            <p:nvPr/>
          </p:nvSpPr>
          <p:spPr>
            <a:xfrm>
              <a:off x="2254738" y="2557567"/>
              <a:ext cx="348044" cy="580220"/>
            </a:xfrm>
            <a:prstGeom prst="rect">
              <a:avLst/>
            </a:prstGeom>
            <a:solidFill>
              <a:srgbClr val="00B050"/>
            </a:solidFill>
            <a:ln w="15875">
              <a:noFill/>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ＭＳ Ｐゴシック" charset="0"/>
              </a:endParaRPr>
            </a:p>
          </p:txBody>
        </p:sp>
        <p:grpSp>
          <p:nvGrpSpPr>
            <p:cNvPr id="186" name="Group 39">
              <a:extLst>
                <a:ext uri="{FF2B5EF4-FFF2-40B4-BE49-F238E27FC236}">
                  <a16:creationId xmlns:a16="http://schemas.microsoft.com/office/drawing/2014/main" id="{1F49319F-C1B9-5448-8932-EDC4FDA07A8F}"/>
                </a:ext>
              </a:extLst>
            </p:cNvPr>
            <p:cNvGrpSpPr>
              <a:grpSpLocks/>
            </p:cNvGrpSpPr>
            <p:nvPr/>
          </p:nvGrpSpPr>
          <p:grpSpPr bwMode="auto">
            <a:xfrm>
              <a:off x="1670312" y="2562997"/>
              <a:ext cx="929822" cy="565219"/>
              <a:chOff x="1670312" y="2562997"/>
              <a:chExt cx="929822" cy="565219"/>
            </a:xfrm>
          </p:grpSpPr>
          <p:sp>
            <p:nvSpPr>
              <p:cNvPr id="188" name="Rectangle 41">
                <a:extLst>
                  <a:ext uri="{FF2B5EF4-FFF2-40B4-BE49-F238E27FC236}">
                    <a16:creationId xmlns:a16="http://schemas.microsoft.com/office/drawing/2014/main" id="{419B0B07-E14F-574A-A6D3-5EF2081F5CE8}"/>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89" name="Straight Connector 42">
                <a:extLst>
                  <a:ext uri="{FF2B5EF4-FFF2-40B4-BE49-F238E27FC236}">
                    <a16:creationId xmlns:a16="http://schemas.microsoft.com/office/drawing/2014/main" id="{092A6E7E-73F6-2849-B5B2-C6955AC9F6F4}"/>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Straight Connector 43">
                <a:extLst>
                  <a:ext uri="{FF2B5EF4-FFF2-40B4-BE49-F238E27FC236}">
                    <a16:creationId xmlns:a16="http://schemas.microsoft.com/office/drawing/2014/main" id="{80314DF4-FA34-A749-807A-6B5E4D9827CF}"/>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Straight Connector 44">
                <a:extLst>
                  <a:ext uri="{FF2B5EF4-FFF2-40B4-BE49-F238E27FC236}">
                    <a16:creationId xmlns:a16="http://schemas.microsoft.com/office/drawing/2014/main" id="{151DE241-B625-BC49-B4B6-56DFF1F4858F}"/>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Straight Connector 45">
                <a:extLst>
                  <a:ext uri="{FF2B5EF4-FFF2-40B4-BE49-F238E27FC236}">
                    <a16:creationId xmlns:a16="http://schemas.microsoft.com/office/drawing/2014/main" id="{DAA11CD9-3EF6-6548-909A-06733C388099}"/>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Straight Connector 46">
                <a:extLst>
                  <a:ext uri="{FF2B5EF4-FFF2-40B4-BE49-F238E27FC236}">
                    <a16:creationId xmlns:a16="http://schemas.microsoft.com/office/drawing/2014/main" id="{AECF307B-27BA-2244-B46E-31F0A1B4522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Straight Connector 47">
                <a:extLst>
                  <a:ext uri="{FF2B5EF4-FFF2-40B4-BE49-F238E27FC236}">
                    <a16:creationId xmlns:a16="http://schemas.microsoft.com/office/drawing/2014/main" id="{ED8A1684-6836-3741-B33E-B3955A845CEC}"/>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Straight Connector 48">
                <a:extLst>
                  <a:ext uri="{FF2B5EF4-FFF2-40B4-BE49-F238E27FC236}">
                    <a16:creationId xmlns:a16="http://schemas.microsoft.com/office/drawing/2014/main" id="{2EDC3350-9B5F-E74E-96B1-C12522F74AD5}"/>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3" name="Group 26">
            <a:extLst>
              <a:ext uri="{FF2B5EF4-FFF2-40B4-BE49-F238E27FC236}">
                <a16:creationId xmlns:a16="http://schemas.microsoft.com/office/drawing/2014/main" id="{EBCAE18E-9192-9743-9EDB-C1BF166860C5}"/>
              </a:ext>
            </a:extLst>
          </p:cNvPr>
          <p:cNvGrpSpPr>
            <a:grpSpLocks/>
          </p:cNvGrpSpPr>
          <p:nvPr/>
        </p:nvGrpSpPr>
        <p:grpSpPr bwMode="auto">
          <a:xfrm>
            <a:off x="8402535" y="1868555"/>
            <a:ext cx="940346" cy="566869"/>
            <a:chOff x="1670312" y="2561471"/>
            <a:chExt cx="940317" cy="566745"/>
          </a:xfrm>
          <a:effectLst>
            <a:outerShdw blurRad="50800" dist="38100" dir="2700000" algn="tl" rotWithShape="0">
              <a:prstClr val="black">
                <a:alpha val="40000"/>
              </a:prstClr>
            </a:outerShdw>
          </a:effectLst>
        </p:grpSpPr>
        <p:sp>
          <p:nvSpPr>
            <p:cNvPr id="177" name="Rectangle 30">
              <a:extLst>
                <a:ext uri="{FF2B5EF4-FFF2-40B4-BE49-F238E27FC236}">
                  <a16:creationId xmlns:a16="http://schemas.microsoft.com/office/drawing/2014/main" id="{1EC31351-D048-AB4C-9597-34C78CD4271E}"/>
                </a:ext>
              </a:extLst>
            </p:cNvPr>
            <p:cNvSpPr>
              <a:spLocks noChangeArrowheads="1"/>
            </p:cNvSpPr>
            <p:nvPr/>
          </p:nvSpPr>
          <p:spPr bwMode="auto">
            <a:xfrm>
              <a:off x="1916862" y="2561471"/>
              <a:ext cx="693767" cy="561283"/>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9">
              <a:extLst>
                <a:ext uri="{FF2B5EF4-FFF2-40B4-BE49-F238E27FC236}">
                  <a16:creationId xmlns:a16="http://schemas.microsoft.com/office/drawing/2014/main" id="{C9195E19-089C-0F4A-A590-A8DFCA59B1DB}"/>
                </a:ext>
              </a:extLst>
            </p:cNvPr>
            <p:cNvGrpSpPr>
              <a:grpSpLocks/>
            </p:cNvGrpSpPr>
            <p:nvPr/>
          </p:nvGrpSpPr>
          <p:grpSpPr bwMode="auto">
            <a:xfrm>
              <a:off x="1670312" y="2562997"/>
              <a:ext cx="929822" cy="565219"/>
              <a:chOff x="1670312" y="2562997"/>
              <a:chExt cx="929822" cy="565219"/>
            </a:xfrm>
          </p:grpSpPr>
          <p:sp>
            <p:nvSpPr>
              <p:cNvPr id="178" name="Rectangle 31">
                <a:extLst>
                  <a:ext uri="{FF2B5EF4-FFF2-40B4-BE49-F238E27FC236}">
                    <a16:creationId xmlns:a16="http://schemas.microsoft.com/office/drawing/2014/main" id="{4601C83D-8525-6C46-A5A1-282E20FBCA00}"/>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79" name="Straight Connector 32">
                <a:extLst>
                  <a:ext uri="{FF2B5EF4-FFF2-40B4-BE49-F238E27FC236}">
                    <a16:creationId xmlns:a16="http://schemas.microsoft.com/office/drawing/2014/main" id="{46FEDEF7-94ED-654C-A714-5DA44949241C}"/>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Straight Connector 33">
                <a:extLst>
                  <a:ext uri="{FF2B5EF4-FFF2-40B4-BE49-F238E27FC236}">
                    <a16:creationId xmlns:a16="http://schemas.microsoft.com/office/drawing/2014/main" id="{8AEE757F-2AA1-A049-996E-CD65BB439B4D}"/>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Straight Connector 34">
                <a:extLst>
                  <a:ext uri="{FF2B5EF4-FFF2-40B4-BE49-F238E27FC236}">
                    <a16:creationId xmlns:a16="http://schemas.microsoft.com/office/drawing/2014/main" id="{6FBD7A30-4DFE-9741-94DF-756F5091DAC7}"/>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Straight Connector 35">
                <a:extLst>
                  <a:ext uri="{FF2B5EF4-FFF2-40B4-BE49-F238E27FC236}">
                    <a16:creationId xmlns:a16="http://schemas.microsoft.com/office/drawing/2014/main" id="{A2413EBD-2230-9C4C-A1EF-E4D4691AE360}"/>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Straight Connector 36">
                <a:extLst>
                  <a:ext uri="{FF2B5EF4-FFF2-40B4-BE49-F238E27FC236}">
                    <a16:creationId xmlns:a16="http://schemas.microsoft.com/office/drawing/2014/main" id="{50DF05E5-CAE1-2548-9217-F3494FEAF90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37">
                <a:extLst>
                  <a:ext uri="{FF2B5EF4-FFF2-40B4-BE49-F238E27FC236}">
                    <a16:creationId xmlns:a16="http://schemas.microsoft.com/office/drawing/2014/main" id="{4899B61A-4B5B-1C46-9B4B-0AEEACEDC241}"/>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Straight Connector 38">
                <a:extLst>
                  <a:ext uri="{FF2B5EF4-FFF2-40B4-BE49-F238E27FC236}">
                    <a16:creationId xmlns:a16="http://schemas.microsoft.com/office/drawing/2014/main" id="{22354FFA-0AC0-4B4E-B017-379116B17B9C}"/>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174" name="Isosceles Triangle 27">
            <a:extLst>
              <a:ext uri="{FF2B5EF4-FFF2-40B4-BE49-F238E27FC236}">
                <a16:creationId xmlns:a16="http://schemas.microsoft.com/office/drawing/2014/main" id="{6B600212-9DCE-FA45-84A4-EE6D55AC00D2}"/>
              </a:ext>
            </a:extLst>
          </p:cNvPr>
          <p:cNvSpPr>
            <a:spLocks noChangeArrowheads="1"/>
          </p:cNvSpPr>
          <p:nvPr/>
        </p:nvSpPr>
        <p:spPr bwMode="auto">
          <a:xfrm rot="5400000">
            <a:off x="7601944" y="2250962"/>
            <a:ext cx="575153" cy="430249"/>
          </a:xfrm>
          <a:prstGeom prst="triangle">
            <a:avLst>
              <a:gd name="adj" fmla="val 50000"/>
            </a:avLst>
          </a:prstGeom>
          <a:solidFill>
            <a:schemeClr val="bg1"/>
          </a:solidFill>
          <a:ln w="19050">
            <a:solidFill>
              <a:srgbClr val="000000"/>
            </a:solidFill>
            <a:miter lim="800000"/>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Oval 28">
            <a:extLst>
              <a:ext uri="{FF2B5EF4-FFF2-40B4-BE49-F238E27FC236}">
                <a16:creationId xmlns:a16="http://schemas.microsoft.com/office/drawing/2014/main" id="{D78010AB-EF5A-6941-809F-F93A8141A78F}"/>
              </a:ext>
            </a:extLst>
          </p:cNvPr>
          <p:cNvSpPr>
            <a:spLocks noChangeArrowheads="1"/>
          </p:cNvSpPr>
          <p:nvPr/>
        </p:nvSpPr>
        <p:spPr bwMode="auto">
          <a:xfrm>
            <a:off x="9472762" y="2171496"/>
            <a:ext cx="632958" cy="628951"/>
          </a:xfrm>
          <a:prstGeom prst="ellipse">
            <a:avLst/>
          </a:prstGeom>
          <a:solidFill>
            <a:schemeClr val="bg1"/>
          </a:solidFill>
          <a:ln w="19050">
            <a:solidFill>
              <a:srgbClr val="000000"/>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57" name="Straight Arrow Connector 10">
            <a:extLst>
              <a:ext uri="{FF2B5EF4-FFF2-40B4-BE49-F238E27FC236}">
                <a16:creationId xmlns:a16="http://schemas.microsoft.com/office/drawing/2014/main" id="{807EF7CE-15BB-0345-80AA-C72219B530DE}"/>
              </a:ext>
            </a:extLst>
          </p:cNvPr>
          <p:cNvCxnSpPr>
            <a:cxnSpLocks noChangeShapeType="1"/>
            <a:stCxn id="174" idx="0"/>
            <a:endCxn id="178" idx="1"/>
          </p:cNvCxnSpPr>
          <p:nvPr/>
        </p:nvCxnSpPr>
        <p:spPr bwMode="auto">
          <a:xfrm flipV="1">
            <a:off x="8104645" y="2151723"/>
            <a:ext cx="297890" cy="314364"/>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Straight Arrow Connector 11">
            <a:extLst>
              <a:ext uri="{FF2B5EF4-FFF2-40B4-BE49-F238E27FC236}">
                <a16:creationId xmlns:a16="http://schemas.microsoft.com/office/drawing/2014/main" id="{F55CECDF-4CB3-5843-AF94-3B368134102E}"/>
              </a:ext>
            </a:extLst>
          </p:cNvPr>
          <p:cNvCxnSpPr>
            <a:cxnSpLocks noChangeShapeType="1"/>
            <a:stCxn id="174" idx="0"/>
            <a:endCxn id="188" idx="1"/>
          </p:cNvCxnSpPr>
          <p:nvPr/>
        </p:nvCxnSpPr>
        <p:spPr bwMode="auto">
          <a:xfrm>
            <a:off x="8104645" y="2466087"/>
            <a:ext cx="331010" cy="36098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Straight Arrow Connector 14">
            <a:extLst>
              <a:ext uri="{FF2B5EF4-FFF2-40B4-BE49-F238E27FC236}">
                <a16:creationId xmlns:a16="http://schemas.microsoft.com/office/drawing/2014/main" id="{4F6FF0FC-694A-FB4A-B7BF-730824E84E13}"/>
              </a:ext>
            </a:extLst>
          </p:cNvPr>
          <p:cNvCxnSpPr>
            <a:cxnSpLocks noChangeShapeType="1"/>
            <a:endCxn id="175" idx="1"/>
          </p:cNvCxnSpPr>
          <p:nvPr/>
        </p:nvCxnSpPr>
        <p:spPr bwMode="auto">
          <a:xfrm>
            <a:off x="9341082" y="2139198"/>
            <a:ext cx="224375" cy="124406"/>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Straight Arrow Connector 15">
            <a:extLst>
              <a:ext uri="{FF2B5EF4-FFF2-40B4-BE49-F238E27FC236}">
                <a16:creationId xmlns:a16="http://schemas.microsoft.com/office/drawing/2014/main" id="{014D0138-D0C8-754D-892F-A6B42C7D3FCD}"/>
              </a:ext>
            </a:extLst>
          </p:cNvPr>
          <p:cNvCxnSpPr>
            <a:cxnSpLocks noChangeShapeType="1"/>
          </p:cNvCxnSpPr>
          <p:nvPr/>
        </p:nvCxnSpPr>
        <p:spPr bwMode="auto">
          <a:xfrm flipV="1">
            <a:off x="9364554" y="2686901"/>
            <a:ext cx="185647" cy="15716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Straight Arrow Connector 16">
            <a:extLst>
              <a:ext uri="{FF2B5EF4-FFF2-40B4-BE49-F238E27FC236}">
                <a16:creationId xmlns:a16="http://schemas.microsoft.com/office/drawing/2014/main" id="{A4B2BAE5-CB5A-6145-9067-070F0828B961}"/>
              </a:ext>
            </a:extLst>
          </p:cNvPr>
          <p:cNvCxnSpPr>
            <a:cxnSpLocks noChangeShapeType="1"/>
          </p:cNvCxnSpPr>
          <p:nvPr/>
        </p:nvCxnSpPr>
        <p:spPr bwMode="auto">
          <a:xfrm>
            <a:off x="10101254" y="2497723"/>
            <a:ext cx="390980" cy="1168"/>
          </a:xfrm>
          <a:prstGeom prst="straightConnector1">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TextBox 17">
            <a:extLst>
              <a:ext uri="{FF2B5EF4-FFF2-40B4-BE49-F238E27FC236}">
                <a16:creationId xmlns:a16="http://schemas.microsoft.com/office/drawing/2014/main" id="{2E543E50-C3C7-E541-9ECB-BF1EF24747CC}"/>
              </a:ext>
            </a:extLst>
          </p:cNvPr>
          <p:cNvSpPr txBox="1">
            <a:spLocks noChangeArrowheads="1"/>
          </p:cNvSpPr>
          <p:nvPr/>
        </p:nvSpPr>
        <p:spPr bwMode="auto">
          <a:xfrm>
            <a:off x="7902013" y="1532962"/>
            <a:ext cx="1656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high priority queue</a:t>
            </a:r>
          </a:p>
        </p:txBody>
      </p:sp>
      <p:sp>
        <p:nvSpPr>
          <p:cNvPr id="165" name="TextBox 18">
            <a:extLst>
              <a:ext uri="{FF2B5EF4-FFF2-40B4-BE49-F238E27FC236}">
                <a16:creationId xmlns:a16="http://schemas.microsoft.com/office/drawing/2014/main" id="{D33A6E20-61AB-3A46-BAD3-72B639231E0C}"/>
              </a:ext>
            </a:extLst>
          </p:cNvPr>
          <p:cNvSpPr txBox="1">
            <a:spLocks noChangeArrowheads="1"/>
          </p:cNvSpPr>
          <p:nvPr/>
        </p:nvSpPr>
        <p:spPr bwMode="auto">
          <a:xfrm>
            <a:off x="7997776" y="3161687"/>
            <a:ext cx="1587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low priority queue</a:t>
            </a:r>
          </a:p>
        </p:txBody>
      </p:sp>
      <p:sp>
        <p:nvSpPr>
          <p:cNvPr id="166" name="TextBox 19">
            <a:extLst>
              <a:ext uri="{FF2B5EF4-FFF2-40B4-BE49-F238E27FC236}">
                <a16:creationId xmlns:a16="http://schemas.microsoft.com/office/drawing/2014/main" id="{18CA292A-DA82-0843-80BD-20E9FC633428}"/>
              </a:ext>
            </a:extLst>
          </p:cNvPr>
          <p:cNvSpPr txBox="1">
            <a:spLocks noChangeArrowheads="1"/>
          </p:cNvSpPr>
          <p:nvPr/>
        </p:nvSpPr>
        <p:spPr bwMode="auto">
          <a:xfrm>
            <a:off x="6916660" y="2012062"/>
            <a:ext cx="763273"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167" name="TextBox 20">
            <a:extLst>
              <a:ext uri="{FF2B5EF4-FFF2-40B4-BE49-F238E27FC236}">
                <a16:creationId xmlns:a16="http://schemas.microsoft.com/office/drawing/2014/main" id="{66963E56-8D94-1F47-9283-561C942DFF38}"/>
              </a:ext>
            </a:extLst>
          </p:cNvPr>
          <p:cNvSpPr txBox="1">
            <a:spLocks noChangeArrowheads="1"/>
          </p:cNvSpPr>
          <p:nvPr/>
        </p:nvSpPr>
        <p:spPr bwMode="auto">
          <a:xfrm>
            <a:off x="7443654" y="2744465"/>
            <a:ext cx="787419"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classify</a:t>
            </a:r>
          </a:p>
        </p:txBody>
      </p:sp>
      <p:sp>
        <p:nvSpPr>
          <p:cNvPr id="170" name="TextBox 23">
            <a:extLst>
              <a:ext uri="{FF2B5EF4-FFF2-40B4-BE49-F238E27FC236}">
                <a16:creationId xmlns:a16="http://schemas.microsoft.com/office/drawing/2014/main" id="{C50F9624-DB30-D841-8393-1591753B2438}"/>
              </a:ext>
            </a:extLst>
          </p:cNvPr>
          <p:cNvSpPr txBox="1">
            <a:spLocks noChangeArrowheads="1"/>
          </p:cNvSpPr>
          <p:nvPr/>
        </p:nvSpPr>
        <p:spPr bwMode="auto">
          <a:xfrm>
            <a:off x="10247672" y="2765634"/>
            <a:ext cx="1043018"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171" name="TextBox 24">
            <a:extLst>
              <a:ext uri="{FF2B5EF4-FFF2-40B4-BE49-F238E27FC236}">
                <a16:creationId xmlns:a16="http://schemas.microsoft.com/office/drawing/2014/main" id="{3D12E165-AACD-FC4D-9133-E5299E6E192F}"/>
              </a:ext>
            </a:extLst>
          </p:cNvPr>
          <p:cNvSpPr txBox="1">
            <a:spLocks noChangeArrowheads="1"/>
          </p:cNvSpPr>
          <p:nvPr/>
        </p:nvSpPr>
        <p:spPr bwMode="auto">
          <a:xfrm>
            <a:off x="9575698" y="2771503"/>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198" name="Group 197">
            <a:extLst>
              <a:ext uri="{FF2B5EF4-FFF2-40B4-BE49-F238E27FC236}">
                <a16:creationId xmlns:a16="http://schemas.microsoft.com/office/drawing/2014/main" id="{CA413330-497F-ED47-B78A-AF3BCDFF5B9A}"/>
              </a:ext>
            </a:extLst>
          </p:cNvPr>
          <p:cNvGrpSpPr>
            <a:grpSpLocks/>
          </p:cNvGrpSpPr>
          <p:nvPr/>
        </p:nvGrpSpPr>
        <p:grpSpPr bwMode="auto">
          <a:xfrm>
            <a:off x="7832648" y="4587146"/>
            <a:ext cx="347662" cy="754063"/>
            <a:chOff x="2797204" y="2989241"/>
            <a:chExt cx="347099" cy="755477"/>
          </a:xfrm>
        </p:grpSpPr>
        <p:sp>
          <p:nvSpPr>
            <p:cNvPr id="199" name="Rectangle 52">
              <a:extLst>
                <a:ext uri="{FF2B5EF4-FFF2-40B4-BE49-F238E27FC236}">
                  <a16:creationId xmlns:a16="http://schemas.microsoft.com/office/drawing/2014/main" id="{B91332E7-A11F-9347-AEBB-461467FDA740}"/>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0" name="Group 53">
              <a:extLst>
                <a:ext uri="{FF2B5EF4-FFF2-40B4-BE49-F238E27FC236}">
                  <a16:creationId xmlns:a16="http://schemas.microsoft.com/office/drawing/2014/main" id="{F4ACB128-10F8-694B-81EE-797A0DD600A4}"/>
                </a:ext>
              </a:extLst>
            </p:cNvPr>
            <p:cNvGrpSpPr>
              <a:grpSpLocks/>
            </p:cNvGrpSpPr>
            <p:nvPr/>
          </p:nvGrpSpPr>
          <p:grpSpPr bwMode="auto">
            <a:xfrm>
              <a:off x="2821701" y="3197503"/>
              <a:ext cx="298780" cy="338554"/>
              <a:chOff x="2821701" y="3197503"/>
              <a:chExt cx="298780" cy="338554"/>
            </a:xfrm>
          </p:grpSpPr>
          <p:sp>
            <p:nvSpPr>
              <p:cNvPr id="201" name="Oval 54">
                <a:extLst>
                  <a:ext uri="{FF2B5EF4-FFF2-40B4-BE49-F238E27FC236}">
                    <a16:creationId xmlns:a16="http://schemas.microsoft.com/office/drawing/2014/main" id="{FEC2E554-32AB-DB43-AF65-3677E1404FDC}"/>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TextBox 55">
                <a:extLst>
                  <a:ext uri="{FF2B5EF4-FFF2-40B4-BE49-F238E27FC236}">
                    <a16:creationId xmlns:a16="http://schemas.microsoft.com/office/drawing/2014/main" id="{3038C36E-D4FE-2D43-81C4-8CBEF283A6F3}"/>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grpSp>
      </p:grpSp>
      <p:grpSp>
        <p:nvGrpSpPr>
          <p:cNvPr id="203" name="Group 202">
            <a:extLst>
              <a:ext uri="{FF2B5EF4-FFF2-40B4-BE49-F238E27FC236}">
                <a16:creationId xmlns:a16="http://schemas.microsoft.com/office/drawing/2014/main" id="{0D5CDCB5-8BD7-8449-9EE8-522A6E1EC58E}"/>
              </a:ext>
            </a:extLst>
          </p:cNvPr>
          <p:cNvGrpSpPr>
            <a:grpSpLocks/>
          </p:cNvGrpSpPr>
          <p:nvPr/>
        </p:nvGrpSpPr>
        <p:grpSpPr bwMode="auto">
          <a:xfrm>
            <a:off x="8181898" y="4591909"/>
            <a:ext cx="346075" cy="755650"/>
            <a:chOff x="2797204" y="2989241"/>
            <a:chExt cx="347099" cy="755477"/>
          </a:xfrm>
        </p:grpSpPr>
        <p:sp>
          <p:nvSpPr>
            <p:cNvPr id="204" name="Rectangle 57">
              <a:extLst>
                <a:ext uri="{FF2B5EF4-FFF2-40B4-BE49-F238E27FC236}">
                  <a16:creationId xmlns:a16="http://schemas.microsoft.com/office/drawing/2014/main" id="{79C763B8-181E-C545-8EDE-2006D8C79C3E}"/>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5" name="Group 58">
              <a:extLst>
                <a:ext uri="{FF2B5EF4-FFF2-40B4-BE49-F238E27FC236}">
                  <a16:creationId xmlns:a16="http://schemas.microsoft.com/office/drawing/2014/main" id="{BB006118-96E2-A144-A976-280D82D62491}"/>
                </a:ext>
              </a:extLst>
            </p:cNvPr>
            <p:cNvGrpSpPr>
              <a:grpSpLocks/>
            </p:cNvGrpSpPr>
            <p:nvPr/>
          </p:nvGrpSpPr>
          <p:grpSpPr bwMode="auto">
            <a:xfrm>
              <a:off x="2821701" y="3197503"/>
              <a:ext cx="298780" cy="338554"/>
              <a:chOff x="2821701" y="3197503"/>
              <a:chExt cx="298780" cy="338554"/>
            </a:xfrm>
          </p:grpSpPr>
          <p:sp>
            <p:nvSpPr>
              <p:cNvPr id="206" name="Oval 59">
                <a:extLst>
                  <a:ext uri="{FF2B5EF4-FFF2-40B4-BE49-F238E27FC236}">
                    <a16:creationId xmlns:a16="http://schemas.microsoft.com/office/drawing/2014/main" id="{4A938029-DCC0-0240-A47F-3D1EAA258E6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7" name="TextBox 60">
                <a:extLst>
                  <a:ext uri="{FF2B5EF4-FFF2-40B4-BE49-F238E27FC236}">
                    <a16:creationId xmlns:a16="http://schemas.microsoft.com/office/drawing/2014/main" id="{0D6BFA59-6951-BA4F-849A-B320C9CA97B7}"/>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grpSp>
      </p:grpSp>
      <p:grpSp>
        <p:nvGrpSpPr>
          <p:cNvPr id="208" name="Group 207">
            <a:extLst>
              <a:ext uri="{FF2B5EF4-FFF2-40B4-BE49-F238E27FC236}">
                <a16:creationId xmlns:a16="http://schemas.microsoft.com/office/drawing/2014/main" id="{628CDD20-1F91-BA48-AEEC-082272BFE385}"/>
              </a:ext>
            </a:extLst>
          </p:cNvPr>
          <p:cNvGrpSpPr>
            <a:grpSpLocks/>
          </p:cNvGrpSpPr>
          <p:nvPr/>
        </p:nvGrpSpPr>
        <p:grpSpPr bwMode="auto">
          <a:xfrm>
            <a:off x="8532735" y="4587146"/>
            <a:ext cx="346075" cy="755650"/>
            <a:chOff x="997686" y="3954289"/>
            <a:chExt cx="347099" cy="755477"/>
          </a:xfrm>
        </p:grpSpPr>
        <p:sp>
          <p:nvSpPr>
            <p:cNvPr id="209" name="Rectangle 62">
              <a:extLst>
                <a:ext uri="{FF2B5EF4-FFF2-40B4-BE49-F238E27FC236}">
                  <a16:creationId xmlns:a16="http://schemas.microsoft.com/office/drawing/2014/main" id="{5601D88E-9405-1B4E-B7D8-10891DF1EC26}"/>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0" name="Group 63">
              <a:extLst>
                <a:ext uri="{FF2B5EF4-FFF2-40B4-BE49-F238E27FC236}">
                  <a16:creationId xmlns:a16="http://schemas.microsoft.com/office/drawing/2014/main" id="{22469F56-B5A8-A44E-A5FF-04A4C3A4F1D8}"/>
                </a:ext>
              </a:extLst>
            </p:cNvPr>
            <p:cNvGrpSpPr>
              <a:grpSpLocks/>
            </p:cNvGrpSpPr>
            <p:nvPr/>
          </p:nvGrpSpPr>
          <p:grpSpPr bwMode="auto">
            <a:xfrm>
              <a:off x="1022183" y="4162551"/>
              <a:ext cx="298780" cy="338554"/>
              <a:chOff x="2821701" y="3197503"/>
              <a:chExt cx="298780" cy="338554"/>
            </a:xfrm>
          </p:grpSpPr>
          <p:sp>
            <p:nvSpPr>
              <p:cNvPr id="211" name="Oval 64">
                <a:extLst>
                  <a:ext uri="{FF2B5EF4-FFF2-40B4-BE49-F238E27FC236}">
                    <a16:creationId xmlns:a16="http://schemas.microsoft.com/office/drawing/2014/main" id="{60743089-7BBE-7A47-8B6F-9BA958266B7E}"/>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2" name="TextBox 65">
                <a:extLst>
                  <a:ext uri="{FF2B5EF4-FFF2-40B4-BE49-F238E27FC236}">
                    <a16:creationId xmlns:a16="http://schemas.microsoft.com/office/drawing/2014/main" id="{97AE9EDF-FCD8-A44E-830F-C938E1028A7C}"/>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grpSp>
      </p:grpSp>
      <p:grpSp>
        <p:nvGrpSpPr>
          <p:cNvPr id="213" name="Group 212">
            <a:extLst>
              <a:ext uri="{FF2B5EF4-FFF2-40B4-BE49-F238E27FC236}">
                <a16:creationId xmlns:a16="http://schemas.microsoft.com/office/drawing/2014/main" id="{AED8E6B2-55F7-A842-BF00-1FDEAB5B96FB}"/>
              </a:ext>
            </a:extLst>
          </p:cNvPr>
          <p:cNvGrpSpPr>
            <a:grpSpLocks/>
          </p:cNvGrpSpPr>
          <p:nvPr/>
        </p:nvGrpSpPr>
        <p:grpSpPr bwMode="auto">
          <a:xfrm>
            <a:off x="8888335" y="4585559"/>
            <a:ext cx="347663" cy="754062"/>
            <a:chOff x="2797204" y="2989241"/>
            <a:chExt cx="347099" cy="755477"/>
          </a:xfrm>
        </p:grpSpPr>
        <p:sp>
          <p:nvSpPr>
            <p:cNvPr id="214" name="Rectangle 67">
              <a:extLst>
                <a:ext uri="{FF2B5EF4-FFF2-40B4-BE49-F238E27FC236}">
                  <a16:creationId xmlns:a16="http://schemas.microsoft.com/office/drawing/2014/main" id="{17877A5D-7221-1B44-A820-C6CA50DDF9E1}"/>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5" name="Group 68">
              <a:extLst>
                <a:ext uri="{FF2B5EF4-FFF2-40B4-BE49-F238E27FC236}">
                  <a16:creationId xmlns:a16="http://schemas.microsoft.com/office/drawing/2014/main" id="{971AF330-877D-B346-8636-720417511D27}"/>
                </a:ext>
              </a:extLst>
            </p:cNvPr>
            <p:cNvGrpSpPr>
              <a:grpSpLocks/>
            </p:cNvGrpSpPr>
            <p:nvPr/>
          </p:nvGrpSpPr>
          <p:grpSpPr bwMode="auto">
            <a:xfrm>
              <a:off x="2821701" y="3197503"/>
              <a:ext cx="298780" cy="338554"/>
              <a:chOff x="2821701" y="3197503"/>
              <a:chExt cx="298780" cy="338554"/>
            </a:xfrm>
          </p:grpSpPr>
          <p:sp>
            <p:nvSpPr>
              <p:cNvPr id="216" name="Oval 69">
                <a:extLst>
                  <a:ext uri="{FF2B5EF4-FFF2-40B4-BE49-F238E27FC236}">
                    <a16:creationId xmlns:a16="http://schemas.microsoft.com/office/drawing/2014/main" id="{BBC6CE4C-69C6-3442-856D-E7AE545D2A3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TextBox 70">
                <a:extLst>
                  <a:ext uri="{FF2B5EF4-FFF2-40B4-BE49-F238E27FC236}">
                    <a16:creationId xmlns:a16="http://schemas.microsoft.com/office/drawing/2014/main" id="{6651BEED-1878-374C-8A7F-971D8CFEEA4F}"/>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grpSp>
      </p:grpSp>
      <p:grpSp>
        <p:nvGrpSpPr>
          <p:cNvPr id="218" name="Group 217">
            <a:extLst>
              <a:ext uri="{FF2B5EF4-FFF2-40B4-BE49-F238E27FC236}">
                <a16:creationId xmlns:a16="http://schemas.microsoft.com/office/drawing/2014/main" id="{2C52832B-CB92-454D-9FA5-397F33ED018E}"/>
              </a:ext>
            </a:extLst>
          </p:cNvPr>
          <p:cNvGrpSpPr>
            <a:grpSpLocks/>
          </p:cNvGrpSpPr>
          <p:nvPr/>
        </p:nvGrpSpPr>
        <p:grpSpPr bwMode="auto">
          <a:xfrm>
            <a:off x="9950373" y="4593496"/>
            <a:ext cx="347662" cy="755650"/>
            <a:chOff x="997686" y="3954289"/>
            <a:chExt cx="347099" cy="755477"/>
          </a:xfrm>
        </p:grpSpPr>
        <p:sp>
          <p:nvSpPr>
            <p:cNvPr id="219" name="Rectangle 72">
              <a:extLst>
                <a:ext uri="{FF2B5EF4-FFF2-40B4-BE49-F238E27FC236}">
                  <a16:creationId xmlns:a16="http://schemas.microsoft.com/office/drawing/2014/main" id="{E8EB6424-F905-7341-B066-9F8E5F627525}"/>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73">
              <a:extLst>
                <a:ext uri="{FF2B5EF4-FFF2-40B4-BE49-F238E27FC236}">
                  <a16:creationId xmlns:a16="http://schemas.microsoft.com/office/drawing/2014/main" id="{EAE329E5-B657-7E46-AF92-0B794854B248}"/>
                </a:ext>
              </a:extLst>
            </p:cNvPr>
            <p:cNvGrpSpPr>
              <a:grpSpLocks/>
            </p:cNvGrpSpPr>
            <p:nvPr/>
          </p:nvGrpSpPr>
          <p:grpSpPr bwMode="auto">
            <a:xfrm>
              <a:off x="1022183" y="4162551"/>
              <a:ext cx="298780" cy="338554"/>
              <a:chOff x="2821701" y="3197503"/>
              <a:chExt cx="298780" cy="338554"/>
            </a:xfrm>
          </p:grpSpPr>
          <p:sp>
            <p:nvSpPr>
              <p:cNvPr id="221" name="Oval 74">
                <a:extLst>
                  <a:ext uri="{FF2B5EF4-FFF2-40B4-BE49-F238E27FC236}">
                    <a16:creationId xmlns:a16="http://schemas.microsoft.com/office/drawing/2014/main" id="{14299EB1-5355-4344-8A2B-DA7E42F81941}"/>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TextBox 75">
                <a:extLst>
                  <a:ext uri="{FF2B5EF4-FFF2-40B4-BE49-F238E27FC236}">
                    <a16:creationId xmlns:a16="http://schemas.microsoft.com/office/drawing/2014/main" id="{0910BB6C-C974-2D4C-91BD-0C41CB78E084}"/>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grpSp>
      </p:grpSp>
      <p:grpSp>
        <p:nvGrpSpPr>
          <p:cNvPr id="18" name="Group 17">
            <a:extLst>
              <a:ext uri="{FF2B5EF4-FFF2-40B4-BE49-F238E27FC236}">
                <a16:creationId xmlns:a16="http://schemas.microsoft.com/office/drawing/2014/main" id="{8A414A69-7A4D-E94C-9166-A43D26F738FB}"/>
              </a:ext>
            </a:extLst>
          </p:cNvPr>
          <p:cNvGrpSpPr/>
          <p:nvPr/>
        </p:nvGrpSpPr>
        <p:grpSpPr>
          <a:xfrm>
            <a:off x="6976985" y="4182334"/>
            <a:ext cx="3978275" cy="1506537"/>
            <a:chOff x="6976985" y="4182334"/>
            <a:chExt cx="3978275" cy="1506537"/>
          </a:xfrm>
        </p:grpSpPr>
        <p:cxnSp>
          <p:nvCxnSpPr>
            <p:cNvPr id="196" name="Straight Connector 49">
              <a:extLst>
                <a:ext uri="{FF2B5EF4-FFF2-40B4-BE49-F238E27FC236}">
                  <a16:creationId xmlns:a16="http://schemas.microsoft.com/office/drawing/2014/main" id="{09FBCBE2-0BE6-0B41-8BDC-3994B6A0EEAE}"/>
                </a:ext>
              </a:extLst>
            </p:cNvPr>
            <p:cNvCxnSpPr>
              <a:cxnSpLocks noChangeShapeType="1"/>
            </p:cNvCxnSpPr>
            <p:nvPr/>
          </p:nvCxnSpPr>
          <p:spPr bwMode="auto">
            <a:xfrm>
              <a:off x="7723110" y="4580796"/>
              <a:ext cx="323056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50">
              <a:extLst>
                <a:ext uri="{FF2B5EF4-FFF2-40B4-BE49-F238E27FC236}">
                  <a16:creationId xmlns:a16="http://schemas.microsoft.com/office/drawing/2014/main" id="{7F18FA76-7AB2-2240-83F5-7ECCE2B76108}"/>
                </a:ext>
              </a:extLst>
            </p:cNvPr>
            <p:cNvCxnSpPr>
              <a:cxnSpLocks noChangeShapeType="1"/>
            </p:cNvCxnSpPr>
            <p:nvPr/>
          </p:nvCxnSpPr>
          <p:spPr bwMode="auto">
            <a:xfrm>
              <a:off x="7724698" y="5352321"/>
              <a:ext cx="3230562"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3" name="TextBox 126">
              <a:extLst>
                <a:ext uri="{FF2B5EF4-FFF2-40B4-BE49-F238E27FC236}">
                  <a16:creationId xmlns:a16="http://schemas.microsoft.com/office/drawing/2014/main" id="{0D4C74E0-D72A-AB40-AFD9-B2B842FE177B}"/>
                </a:ext>
              </a:extLst>
            </p:cNvPr>
            <p:cNvSpPr txBox="1">
              <a:spLocks noChangeArrowheads="1"/>
            </p:cNvSpPr>
            <p:nvPr/>
          </p:nvSpPr>
          <p:spPr bwMode="auto">
            <a:xfrm>
              <a:off x="6976985" y="4182334"/>
              <a:ext cx="806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274" name="TextBox 127">
              <a:extLst>
                <a:ext uri="{FF2B5EF4-FFF2-40B4-BE49-F238E27FC236}">
                  <a16:creationId xmlns:a16="http://schemas.microsoft.com/office/drawing/2014/main" id="{53975E93-967F-ED41-83F1-9D88A6965020}"/>
                </a:ext>
              </a:extLst>
            </p:cNvPr>
            <p:cNvSpPr txBox="1">
              <a:spLocks noChangeArrowheads="1"/>
            </p:cNvSpPr>
            <p:nvPr/>
          </p:nvSpPr>
          <p:spPr bwMode="auto">
            <a:xfrm>
              <a:off x="7000798" y="5380896"/>
              <a:ext cx="10874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275" name="TextBox 128">
              <a:extLst>
                <a:ext uri="{FF2B5EF4-FFF2-40B4-BE49-F238E27FC236}">
                  <a16:creationId xmlns:a16="http://schemas.microsoft.com/office/drawing/2014/main" id="{B40D0F1D-D7DC-5742-9077-05BB3F4748A4}"/>
                </a:ext>
              </a:extLst>
            </p:cNvPr>
            <p:cNvSpPr txBox="1">
              <a:spLocks noChangeArrowheads="1"/>
            </p:cNvSpPr>
            <p:nvPr/>
          </p:nvSpPr>
          <p:spPr bwMode="auto">
            <a:xfrm>
              <a:off x="7023023" y="4687159"/>
              <a:ext cx="860425"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275"/>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packet in service</a:t>
              </a:r>
            </a:p>
          </p:txBody>
        </p:sp>
      </p:grpSp>
      <p:grpSp>
        <p:nvGrpSpPr>
          <p:cNvPr id="4" name="Group 3">
            <a:extLst>
              <a:ext uri="{FF2B5EF4-FFF2-40B4-BE49-F238E27FC236}">
                <a16:creationId xmlns:a16="http://schemas.microsoft.com/office/drawing/2014/main" id="{177129A8-85BC-6440-85AB-254D43D1F548}"/>
              </a:ext>
            </a:extLst>
          </p:cNvPr>
          <p:cNvGrpSpPr/>
          <p:nvPr/>
        </p:nvGrpSpPr>
        <p:grpSpPr>
          <a:xfrm>
            <a:off x="7015641" y="2371233"/>
            <a:ext cx="563235" cy="169985"/>
            <a:chOff x="6268765" y="2496876"/>
            <a:chExt cx="563235" cy="169985"/>
          </a:xfrm>
        </p:grpSpPr>
        <p:cxnSp>
          <p:nvCxnSpPr>
            <p:cNvPr id="125" name="Straight Arrow Connector 124">
              <a:extLst>
                <a:ext uri="{FF2B5EF4-FFF2-40B4-BE49-F238E27FC236}">
                  <a16:creationId xmlns:a16="http://schemas.microsoft.com/office/drawing/2014/main" id="{DA779E9A-02A9-6644-AD69-61CB27E5FD57}"/>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C9A69F9-D799-2D40-8176-B02399B60E4C}"/>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72529E63-DBF0-6744-92EC-AF13D4CB549F}"/>
              </a:ext>
            </a:extLst>
          </p:cNvPr>
          <p:cNvGrpSpPr/>
          <p:nvPr/>
        </p:nvGrpSpPr>
        <p:grpSpPr>
          <a:xfrm>
            <a:off x="10518514" y="2335168"/>
            <a:ext cx="563235" cy="352190"/>
            <a:chOff x="6268765" y="2496876"/>
            <a:chExt cx="563235" cy="169985"/>
          </a:xfrm>
        </p:grpSpPr>
        <p:cxnSp>
          <p:nvCxnSpPr>
            <p:cNvPr id="131" name="Straight Arrow Connector 130">
              <a:extLst>
                <a:ext uri="{FF2B5EF4-FFF2-40B4-BE49-F238E27FC236}">
                  <a16:creationId xmlns:a16="http://schemas.microsoft.com/office/drawing/2014/main" id="{11813BBB-45F9-4545-A44C-AB5AAFCFF57C}"/>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87AFC330-0A49-7843-90F0-1955543FA463}"/>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33" name="Content Placeholder 1">
            <a:extLst>
              <a:ext uri="{FF2B5EF4-FFF2-40B4-BE49-F238E27FC236}">
                <a16:creationId xmlns:a16="http://schemas.microsoft.com/office/drawing/2014/main" id="{F749212D-A689-B143-9931-DD5E944728A3}"/>
              </a:ext>
            </a:extLst>
          </p:cNvPr>
          <p:cNvSpPr txBox="1">
            <a:spLocks/>
          </p:cNvSpPr>
          <p:nvPr/>
        </p:nvSpPr>
        <p:spPr>
          <a:xfrm>
            <a:off x="767862" y="3915571"/>
            <a:ext cx="5084299" cy="19627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5938"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send packet from highest priority queue that has buffered packets</a:t>
            </a:r>
          </a:p>
          <a:p>
            <a:pPr marL="804863"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FCFS within priority class</a:t>
            </a:r>
          </a:p>
        </p:txBody>
      </p:sp>
      <p:grpSp>
        <p:nvGrpSpPr>
          <p:cNvPr id="13" name="Group 12">
            <a:extLst>
              <a:ext uri="{FF2B5EF4-FFF2-40B4-BE49-F238E27FC236}">
                <a16:creationId xmlns:a16="http://schemas.microsoft.com/office/drawing/2014/main" id="{4B5BFDA1-472B-D44C-AF4F-687F704E3348}"/>
              </a:ext>
            </a:extLst>
          </p:cNvPr>
          <p:cNvGrpSpPr/>
          <p:nvPr/>
        </p:nvGrpSpPr>
        <p:grpSpPr>
          <a:xfrm>
            <a:off x="7671174" y="3917372"/>
            <a:ext cx="298450" cy="651303"/>
            <a:chOff x="7398516" y="3578212"/>
            <a:chExt cx="298450" cy="651303"/>
          </a:xfrm>
        </p:grpSpPr>
        <p:sp>
          <p:nvSpPr>
            <p:cNvPr id="246" name="Oval 99">
              <a:extLst>
                <a:ext uri="{FF2B5EF4-FFF2-40B4-BE49-F238E27FC236}">
                  <a16:creationId xmlns:a16="http://schemas.microsoft.com/office/drawing/2014/main" id="{0A08FE43-AF40-AA44-97C2-598083D1E0F4}"/>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7" name="TextBox 100">
              <a:extLst>
                <a:ext uri="{FF2B5EF4-FFF2-40B4-BE49-F238E27FC236}">
                  <a16:creationId xmlns:a16="http://schemas.microsoft.com/office/drawing/2014/main" id="{FC5974ED-B537-5F40-8FAE-38F177C671E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11" name="Straight Arrow Connector 10">
              <a:extLst>
                <a:ext uri="{FF2B5EF4-FFF2-40B4-BE49-F238E27FC236}">
                  <a16:creationId xmlns:a16="http://schemas.microsoft.com/office/drawing/2014/main" id="{8B55FAFA-386D-5447-BC0E-EB7887B8FEFD}"/>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BBB26098-DF2F-704A-9CE3-477B4A4088E8}"/>
              </a:ext>
            </a:extLst>
          </p:cNvPr>
          <p:cNvGrpSpPr/>
          <p:nvPr/>
        </p:nvGrpSpPr>
        <p:grpSpPr>
          <a:xfrm>
            <a:off x="7966553" y="3920142"/>
            <a:ext cx="298450" cy="651303"/>
            <a:chOff x="7398516" y="3578212"/>
            <a:chExt cx="298450" cy="651303"/>
          </a:xfrm>
        </p:grpSpPr>
        <p:sp>
          <p:nvSpPr>
            <p:cNvPr id="143" name="Oval 99">
              <a:extLst>
                <a:ext uri="{FF2B5EF4-FFF2-40B4-BE49-F238E27FC236}">
                  <a16:creationId xmlns:a16="http://schemas.microsoft.com/office/drawing/2014/main" id="{1FE7763F-DEFC-0445-A67D-64E5AE1809A5}"/>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Box 100">
              <a:extLst>
                <a:ext uri="{FF2B5EF4-FFF2-40B4-BE49-F238E27FC236}">
                  <a16:creationId xmlns:a16="http://schemas.microsoft.com/office/drawing/2014/main" id="{4A02E4C3-DE29-4645-A913-F3187EB5821D}"/>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145" name="Straight Arrow Connector 144">
              <a:extLst>
                <a:ext uri="{FF2B5EF4-FFF2-40B4-BE49-F238E27FC236}">
                  <a16:creationId xmlns:a16="http://schemas.microsoft.com/office/drawing/2014/main" id="{CB4D562C-391A-154A-B9C0-DCBC67DEF7B3}"/>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C04C0CEA-EE95-7C45-9F9E-3251EBAE6CAD}"/>
              </a:ext>
            </a:extLst>
          </p:cNvPr>
          <p:cNvGrpSpPr/>
          <p:nvPr/>
        </p:nvGrpSpPr>
        <p:grpSpPr>
          <a:xfrm>
            <a:off x="8574489" y="3916263"/>
            <a:ext cx="298450" cy="651303"/>
            <a:chOff x="7398516" y="3578212"/>
            <a:chExt cx="298450" cy="651303"/>
          </a:xfrm>
        </p:grpSpPr>
        <p:sp>
          <p:nvSpPr>
            <p:cNvPr id="147" name="Oval 99">
              <a:extLst>
                <a:ext uri="{FF2B5EF4-FFF2-40B4-BE49-F238E27FC236}">
                  <a16:creationId xmlns:a16="http://schemas.microsoft.com/office/drawing/2014/main" id="{AAFD89C4-864D-F34B-A82D-1BB28524569F}"/>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Box 100">
              <a:extLst>
                <a:ext uri="{FF2B5EF4-FFF2-40B4-BE49-F238E27FC236}">
                  <a16:creationId xmlns:a16="http://schemas.microsoft.com/office/drawing/2014/main" id="{131EAF45-AA88-C248-A0B3-290327B798A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149" name="Straight Arrow Connector 148">
              <a:extLst>
                <a:ext uri="{FF2B5EF4-FFF2-40B4-BE49-F238E27FC236}">
                  <a16:creationId xmlns:a16="http://schemas.microsoft.com/office/drawing/2014/main" id="{B0FAAC14-1425-6443-B0A5-5CBC5E66DC31}"/>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16912A4-6BD9-FB48-8EF7-0DB862FE810A}"/>
              </a:ext>
            </a:extLst>
          </p:cNvPr>
          <p:cNvGrpSpPr/>
          <p:nvPr/>
        </p:nvGrpSpPr>
        <p:grpSpPr>
          <a:xfrm>
            <a:off x="7829819" y="3644517"/>
            <a:ext cx="298450" cy="927483"/>
            <a:chOff x="6725889" y="3647842"/>
            <a:chExt cx="298450" cy="927483"/>
          </a:xfrm>
        </p:grpSpPr>
        <p:sp>
          <p:nvSpPr>
            <p:cNvPr id="153" name="Oval 89">
              <a:extLst>
                <a:ext uri="{FF2B5EF4-FFF2-40B4-BE49-F238E27FC236}">
                  <a16:creationId xmlns:a16="http://schemas.microsoft.com/office/drawing/2014/main" id="{DB6F42F1-F3D1-9241-AFE5-67FBD8ACEBCB}"/>
                </a:ext>
              </a:extLst>
            </p:cNvPr>
            <p:cNvSpPr>
              <a:spLocks noChangeArrowheads="1"/>
            </p:cNvSpPr>
            <p:nvPr/>
          </p:nvSpPr>
          <p:spPr bwMode="auto">
            <a:xfrm>
              <a:off x="6759258" y="3722164"/>
              <a:ext cx="220266" cy="20023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TextBox 90">
              <a:extLst>
                <a:ext uri="{FF2B5EF4-FFF2-40B4-BE49-F238E27FC236}">
                  <a16:creationId xmlns:a16="http://schemas.microsoft.com/office/drawing/2014/main" id="{D3EE74DA-4F35-BD42-A402-E5709C9941D0}"/>
                </a:ext>
              </a:extLst>
            </p:cNvPr>
            <p:cNvSpPr txBox="1">
              <a:spLocks noChangeArrowheads="1"/>
            </p:cNvSpPr>
            <p:nvPr/>
          </p:nvSpPr>
          <p:spPr bwMode="auto">
            <a:xfrm>
              <a:off x="6725889" y="3647842"/>
              <a:ext cx="298450" cy="338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15" name="Straight Arrow Connector 14">
              <a:extLst>
                <a:ext uri="{FF2B5EF4-FFF2-40B4-BE49-F238E27FC236}">
                  <a16:creationId xmlns:a16="http://schemas.microsoft.com/office/drawing/2014/main" id="{95ED8863-F045-6C4F-8410-611648593128}"/>
                </a:ext>
              </a:extLst>
            </p:cNvPr>
            <p:cNvCxnSpPr/>
            <p:nvPr/>
          </p:nvCxnSpPr>
          <p:spPr>
            <a:xfrm>
              <a:off x="6866312" y="3920282"/>
              <a:ext cx="0" cy="655043"/>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9D42AA4F-FBF9-CC40-8705-7E68F9D30BB8}"/>
              </a:ext>
            </a:extLst>
          </p:cNvPr>
          <p:cNvGrpSpPr/>
          <p:nvPr/>
        </p:nvGrpSpPr>
        <p:grpSpPr>
          <a:xfrm>
            <a:off x="9807544" y="3925685"/>
            <a:ext cx="298450" cy="647977"/>
            <a:chOff x="7405166" y="3581538"/>
            <a:chExt cx="298450" cy="647977"/>
          </a:xfrm>
        </p:grpSpPr>
        <p:sp>
          <p:nvSpPr>
            <p:cNvPr id="277" name="Oval 99">
              <a:extLst>
                <a:ext uri="{FF2B5EF4-FFF2-40B4-BE49-F238E27FC236}">
                  <a16:creationId xmlns:a16="http://schemas.microsoft.com/office/drawing/2014/main" id="{ED4C12D3-CD45-C940-B0F8-78FF1990B419}"/>
                </a:ext>
              </a:extLst>
            </p:cNvPr>
            <p:cNvSpPr>
              <a:spLocks noChangeArrowheads="1"/>
            </p:cNvSpPr>
            <p:nvPr/>
          </p:nvSpPr>
          <p:spPr bwMode="auto">
            <a:xfrm>
              <a:off x="7440043" y="3649200"/>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TextBox 100">
              <a:extLst>
                <a:ext uri="{FF2B5EF4-FFF2-40B4-BE49-F238E27FC236}">
                  <a16:creationId xmlns:a16="http://schemas.microsoft.com/office/drawing/2014/main" id="{E3B96439-708C-5041-BAA5-E79EF5FA9D24}"/>
                </a:ext>
              </a:extLst>
            </p:cNvPr>
            <p:cNvSpPr txBox="1">
              <a:spLocks noChangeArrowheads="1"/>
            </p:cNvSpPr>
            <p:nvPr/>
          </p:nvSpPr>
          <p:spPr bwMode="auto">
            <a:xfrm>
              <a:off x="7405166" y="358153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79" name="Straight Arrow Connector 278">
              <a:extLst>
                <a:ext uri="{FF2B5EF4-FFF2-40B4-BE49-F238E27FC236}">
                  <a16:creationId xmlns:a16="http://schemas.microsoft.com/office/drawing/2014/main" id="{F92783F0-8C2B-C34F-B314-E5566258AF39}"/>
                </a:ext>
              </a:extLst>
            </p:cNvPr>
            <p:cNvCxnSpPr>
              <a:cxnSpLocks/>
            </p:cNvCxnSpPr>
            <p:nvPr/>
          </p:nvCxnSpPr>
          <p:spPr>
            <a:xfrm>
              <a:off x="7551281" y="385045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183055A-5BE8-A942-8605-57EA41C15EAA}"/>
              </a:ext>
            </a:extLst>
          </p:cNvPr>
          <p:cNvGrpSpPr/>
          <p:nvPr/>
        </p:nvGrpSpPr>
        <p:grpSpPr>
          <a:xfrm>
            <a:off x="8029730" y="5366143"/>
            <a:ext cx="298450" cy="651728"/>
            <a:chOff x="7384663" y="5459245"/>
            <a:chExt cx="298450" cy="651728"/>
          </a:xfrm>
        </p:grpSpPr>
        <p:sp>
          <p:nvSpPr>
            <p:cNvPr id="281" name="Oval 99">
              <a:extLst>
                <a:ext uri="{FF2B5EF4-FFF2-40B4-BE49-F238E27FC236}">
                  <a16:creationId xmlns:a16="http://schemas.microsoft.com/office/drawing/2014/main" id="{9934B476-1895-D149-A552-448E1310E22F}"/>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TextBox 100">
              <a:extLst>
                <a:ext uri="{FF2B5EF4-FFF2-40B4-BE49-F238E27FC236}">
                  <a16:creationId xmlns:a16="http://schemas.microsoft.com/office/drawing/2014/main" id="{0B65A5ED-22FF-694D-A8CF-CD58B7906C11}"/>
                </a:ext>
              </a:extLst>
            </p:cNvPr>
            <p:cNvSpPr txBox="1">
              <a:spLocks noChangeArrowheads="1"/>
            </p:cNvSpPr>
            <p:nvPr/>
          </p:nvSpPr>
          <p:spPr bwMode="auto">
            <a:xfrm>
              <a:off x="738466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283" name="Straight Arrow Connector 282">
              <a:extLst>
                <a:ext uri="{FF2B5EF4-FFF2-40B4-BE49-F238E27FC236}">
                  <a16:creationId xmlns:a16="http://schemas.microsoft.com/office/drawing/2014/main" id="{880B4985-A2E7-9840-89DB-43CD1C32889B}"/>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08BFC867-D14D-3144-B81A-791B84130F74}"/>
              </a:ext>
            </a:extLst>
          </p:cNvPr>
          <p:cNvGrpSpPr/>
          <p:nvPr/>
        </p:nvGrpSpPr>
        <p:grpSpPr>
          <a:xfrm>
            <a:off x="8381636" y="5365589"/>
            <a:ext cx="298450" cy="651728"/>
            <a:chOff x="7391313" y="5459245"/>
            <a:chExt cx="298450" cy="651728"/>
          </a:xfrm>
        </p:grpSpPr>
        <p:sp>
          <p:nvSpPr>
            <p:cNvPr id="285" name="Oval 99">
              <a:extLst>
                <a:ext uri="{FF2B5EF4-FFF2-40B4-BE49-F238E27FC236}">
                  <a16:creationId xmlns:a16="http://schemas.microsoft.com/office/drawing/2014/main" id="{BCA5C7D8-492C-6D4C-A709-3454D0AADA65}"/>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Box 100">
              <a:extLst>
                <a:ext uri="{FF2B5EF4-FFF2-40B4-BE49-F238E27FC236}">
                  <a16:creationId xmlns:a16="http://schemas.microsoft.com/office/drawing/2014/main" id="{56C67F63-AD2F-904B-A5F0-CB276135875F}"/>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287" name="Straight Arrow Connector 286">
              <a:extLst>
                <a:ext uri="{FF2B5EF4-FFF2-40B4-BE49-F238E27FC236}">
                  <a16:creationId xmlns:a16="http://schemas.microsoft.com/office/drawing/2014/main" id="{CED90D14-0E45-5341-B1F1-814D49A675B5}"/>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6AD51B82-2C86-C848-B33C-7B11C8FA3B57}"/>
              </a:ext>
            </a:extLst>
          </p:cNvPr>
          <p:cNvGrpSpPr/>
          <p:nvPr/>
        </p:nvGrpSpPr>
        <p:grpSpPr>
          <a:xfrm>
            <a:off x="8736867" y="5365034"/>
            <a:ext cx="298450" cy="651727"/>
            <a:chOff x="7391313" y="5459245"/>
            <a:chExt cx="298450" cy="651727"/>
          </a:xfrm>
        </p:grpSpPr>
        <p:sp>
          <p:nvSpPr>
            <p:cNvPr id="289" name="Oval 99">
              <a:extLst>
                <a:ext uri="{FF2B5EF4-FFF2-40B4-BE49-F238E27FC236}">
                  <a16:creationId xmlns:a16="http://schemas.microsoft.com/office/drawing/2014/main" id="{8B751EE7-2235-4048-BC78-0782B52B6DB6}"/>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0" name="TextBox 100">
              <a:extLst>
                <a:ext uri="{FF2B5EF4-FFF2-40B4-BE49-F238E27FC236}">
                  <a16:creationId xmlns:a16="http://schemas.microsoft.com/office/drawing/2014/main" id="{B8507147-FC4D-1542-A3A7-90596BEFDB7A}"/>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291" name="Straight Arrow Connector 290">
              <a:extLst>
                <a:ext uri="{FF2B5EF4-FFF2-40B4-BE49-F238E27FC236}">
                  <a16:creationId xmlns:a16="http://schemas.microsoft.com/office/drawing/2014/main" id="{F74942C4-4354-FE45-B718-B6E99CA1D39F}"/>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CED60DF8-B507-0E4E-8EFC-684EF5836E2E}"/>
              </a:ext>
            </a:extLst>
          </p:cNvPr>
          <p:cNvGrpSpPr/>
          <p:nvPr/>
        </p:nvGrpSpPr>
        <p:grpSpPr>
          <a:xfrm>
            <a:off x="9086001" y="5365035"/>
            <a:ext cx="298450" cy="651728"/>
            <a:chOff x="7391313" y="5459245"/>
            <a:chExt cx="298450" cy="651728"/>
          </a:xfrm>
        </p:grpSpPr>
        <p:sp>
          <p:nvSpPr>
            <p:cNvPr id="293" name="Oval 99">
              <a:extLst>
                <a:ext uri="{FF2B5EF4-FFF2-40B4-BE49-F238E27FC236}">
                  <a16:creationId xmlns:a16="http://schemas.microsoft.com/office/drawing/2014/main" id="{52D8440D-1B32-3B45-A2B4-B9EB99F22D2B}"/>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TextBox 100">
              <a:extLst>
                <a:ext uri="{FF2B5EF4-FFF2-40B4-BE49-F238E27FC236}">
                  <a16:creationId xmlns:a16="http://schemas.microsoft.com/office/drawing/2014/main" id="{F6D396E6-A748-A548-A25E-DD22B2CA3BBA}"/>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295" name="Straight Arrow Connector 294">
              <a:extLst>
                <a:ext uri="{FF2B5EF4-FFF2-40B4-BE49-F238E27FC236}">
                  <a16:creationId xmlns:a16="http://schemas.microsoft.com/office/drawing/2014/main" id="{114BECB2-1F39-4842-A148-3F058B5E87B9}"/>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6" name="Group 295">
            <a:extLst>
              <a:ext uri="{FF2B5EF4-FFF2-40B4-BE49-F238E27FC236}">
                <a16:creationId xmlns:a16="http://schemas.microsoft.com/office/drawing/2014/main" id="{A49EEF46-5C0F-1641-93E3-C585EB817C3A}"/>
              </a:ext>
            </a:extLst>
          </p:cNvPr>
          <p:cNvGrpSpPr/>
          <p:nvPr/>
        </p:nvGrpSpPr>
        <p:grpSpPr>
          <a:xfrm>
            <a:off x="10159452" y="5361155"/>
            <a:ext cx="298450" cy="651727"/>
            <a:chOff x="7391313" y="5459245"/>
            <a:chExt cx="298450" cy="651727"/>
          </a:xfrm>
        </p:grpSpPr>
        <p:sp>
          <p:nvSpPr>
            <p:cNvPr id="297" name="Oval 99">
              <a:extLst>
                <a:ext uri="{FF2B5EF4-FFF2-40B4-BE49-F238E27FC236}">
                  <a16:creationId xmlns:a16="http://schemas.microsoft.com/office/drawing/2014/main" id="{3DCA5832-DE2D-764A-99B6-A0207347696F}"/>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TextBox 100">
              <a:extLst>
                <a:ext uri="{FF2B5EF4-FFF2-40B4-BE49-F238E27FC236}">
                  <a16:creationId xmlns:a16="http://schemas.microsoft.com/office/drawing/2014/main" id="{5B31099F-7256-BD4F-88BF-DDDC029150D2}"/>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99" name="Straight Arrow Connector 298">
              <a:extLst>
                <a:ext uri="{FF2B5EF4-FFF2-40B4-BE49-F238E27FC236}">
                  <a16:creationId xmlns:a16="http://schemas.microsoft.com/office/drawing/2014/main" id="{299E53A8-3472-E546-8464-2381D0D10BDC}"/>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17" name="Slide Number Placeholder 4">
            <a:extLst>
              <a:ext uri="{FF2B5EF4-FFF2-40B4-BE49-F238E27FC236}">
                <a16:creationId xmlns:a16="http://schemas.microsoft.com/office/drawing/2014/main" id="{B39E7F7E-5ABD-0848-8F48-93D47E0EAB8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50838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198"/>
                                        </p:tgtEl>
                                        <p:attrNameLst>
                                          <p:attrName>style.visibility</p:attrName>
                                        </p:attrNameLst>
                                      </p:cBhvr>
                                      <p:to>
                                        <p:strVal val="visible"/>
                                      </p:to>
                                    </p:set>
                                    <p:animEffect transition="in" filter="wipe(up)">
                                      <p:cBhvr>
                                        <p:cTn id="21" dur="500"/>
                                        <p:tgtEl>
                                          <p:spTgt spid="19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up)">
                                      <p:cBhvr>
                                        <p:cTn id="26" dur="500"/>
                                        <p:tgtEl>
                                          <p:spTgt spid="16"/>
                                        </p:tgtEl>
                                      </p:cBhvr>
                                    </p:animEffect>
                                  </p:childTnLst>
                                </p:cTn>
                              </p:par>
                            </p:childTnLst>
                          </p:cTn>
                        </p:par>
                        <p:par>
                          <p:cTn id="27" fill="hold">
                            <p:stCondLst>
                              <p:cond delay="500"/>
                            </p:stCondLst>
                            <p:childTnLst>
                              <p:par>
                                <p:cTn id="28" presetID="22" presetClass="entr" presetSubtype="1" fill="hold" nodeType="afterEffect">
                                  <p:stCondLst>
                                    <p:cond delay="500"/>
                                  </p:stCondLst>
                                  <p:childTnLst>
                                    <p:set>
                                      <p:cBhvr>
                                        <p:cTn id="29" dur="1" fill="hold">
                                          <p:stCondLst>
                                            <p:cond delay="0"/>
                                          </p:stCondLst>
                                        </p:cTn>
                                        <p:tgtEl>
                                          <p:spTgt spid="142"/>
                                        </p:tgtEl>
                                        <p:attrNameLst>
                                          <p:attrName>style.visibility</p:attrName>
                                        </p:attrNameLst>
                                      </p:cBhvr>
                                      <p:to>
                                        <p:strVal val="visible"/>
                                      </p:to>
                                    </p:set>
                                    <p:animEffect transition="in" filter="wipe(up)">
                                      <p:cBhvr>
                                        <p:cTn id="30" dur="500"/>
                                        <p:tgtEl>
                                          <p:spTgt spid="14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up)">
                                      <p:cBhvr>
                                        <p:cTn id="39" dur="500"/>
                                        <p:tgtEl>
                                          <p:spTgt spid="20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284"/>
                                        </p:tgtEl>
                                        <p:attrNameLst>
                                          <p:attrName>style.visibility</p:attrName>
                                        </p:attrNameLst>
                                      </p:cBhvr>
                                      <p:to>
                                        <p:strVal val="visible"/>
                                      </p:to>
                                    </p:set>
                                    <p:animEffect transition="in" filter="wipe(up)">
                                      <p:cBhvr>
                                        <p:cTn id="44" dur="500"/>
                                        <p:tgtEl>
                                          <p:spTgt spid="284"/>
                                        </p:tgtEl>
                                      </p:cBhvr>
                                    </p:animEffec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208"/>
                                        </p:tgtEl>
                                        <p:attrNameLst>
                                          <p:attrName>style.visibility</p:attrName>
                                        </p:attrNameLst>
                                      </p:cBhvr>
                                      <p:to>
                                        <p:strVal val="visible"/>
                                      </p:to>
                                    </p:set>
                                    <p:animEffect transition="in" filter="wipe(up)">
                                      <p:cBhvr>
                                        <p:cTn id="48" dur="500"/>
                                        <p:tgtEl>
                                          <p:spTgt spid="208"/>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46"/>
                                        </p:tgtEl>
                                        <p:attrNameLst>
                                          <p:attrName>style.visibility</p:attrName>
                                        </p:attrNameLst>
                                      </p:cBhvr>
                                      <p:to>
                                        <p:strVal val="visible"/>
                                      </p:to>
                                    </p:set>
                                    <p:animEffect transition="in" filter="wipe(up)">
                                      <p:cBhvr>
                                        <p:cTn id="53" dur="500"/>
                                        <p:tgtEl>
                                          <p:spTgt spid="146"/>
                                        </p:tgtEl>
                                      </p:cBhvr>
                                    </p:animEffect>
                                  </p:childTnLst>
                                </p:cTn>
                              </p:par>
                            </p:childTnLst>
                          </p:cTn>
                        </p:par>
                        <p:par>
                          <p:cTn id="54" fill="hold">
                            <p:stCondLst>
                              <p:cond delay="500"/>
                            </p:stCondLst>
                            <p:childTnLst>
                              <p:par>
                                <p:cTn id="55" presetID="22" presetClass="entr" presetSubtype="1" fill="hold" nodeType="afterEffect">
                                  <p:stCondLst>
                                    <p:cond delay="0"/>
                                  </p:stCondLst>
                                  <p:childTnLst>
                                    <p:set>
                                      <p:cBhvr>
                                        <p:cTn id="56" dur="1" fill="hold">
                                          <p:stCondLst>
                                            <p:cond delay="0"/>
                                          </p:stCondLst>
                                        </p:cTn>
                                        <p:tgtEl>
                                          <p:spTgt spid="288"/>
                                        </p:tgtEl>
                                        <p:attrNameLst>
                                          <p:attrName>style.visibility</p:attrName>
                                        </p:attrNameLst>
                                      </p:cBhvr>
                                      <p:to>
                                        <p:strVal val="visible"/>
                                      </p:to>
                                    </p:set>
                                    <p:animEffect transition="in" filter="wipe(up)">
                                      <p:cBhvr>
                                        <p:cTn id="57" dur="500"/>
                                        <p:tgtEl>
                                          <p:spTgt spid="288"/>
                                        </p:tgtEl>
                                      </p:cBhvr>
                                    </p:animEffect>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up)">
                                      <p:cBhvr>
                                        <p:cTn id="61" dur="500"/>
                                        <p:tgtEl>
                                          <p:spTgt spid="213"/>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292"/>
                                        </p:tgtEl>
                                        <p:attrNameLst>
                                          <p:attrName>style.visibility</p:attrName>
                                        </p:attrNameLst>
                                      </p:cBhvr>
                                      <p:to>
                                        <p:strVal val="visible"/>
                                      </p:to>
                                    </p:set>
                                    <p:animEffect transition="in" filter="wipe(up)">
                                      <p:cBhvr>
                                        <p:cTn id="65" dur="500"/>
                                        <p:tgtEl>
                                          <p:spTgt spid="292"/>
                                        </p:tgtEl>
                                      </p:cBhvr>
                                    </p:animEffect>
                                  </p:childTnLst>
                                </p:cTn>
                              </p:par>
                            </p:childTnLst>
                          </p:cTn>
                        </p:par>
                        <p:par>
                          <p:cTn id="66" fill="hold">
                            <p:stCondLst>
                              <p:cond delay="2000"/>
                            </p:stCondLst>
                            <p:childTnLst>
                              <p:par>
                                <p:cTn id="67" presetID="22" presetClass="entr" presetSubtype="1" fill="hold" nodeType="afterEffect">
                                  <p:stCondLst>
                                    <p:cond delay="0"/>
                                  </p:stCondLst>
                                  <p:childTnLst>
                                    <p:set>
                                      <p:cBhvr>
                                        <p:cTn id="68" dur="1" fill="hold">
                                          <p:stCondLst>
                                            <p:cond delay="0"/>
                                          </p:stCondLst>
                                        </p:cTn>
                                        <p:tgtEl>
                                          <p:spTgt spid="276"/>
                                        </p:tgtEl>
                                        <p:attrNameLst>
                                          <p:attrName>style.visibility</p:attrName>
                                        </p:attrNameLst>
                                      </p:cBhvr>
                                      <p:to>
                                        <p:strVal val="visible"/>
                                      </p:to>
                                    </p:set>
                                    <p:animEffect transition="in" filter="wipe(up)">
                                      <p:cBhvr>
                                        <p:cTn id="69" dur="500"/>
                                        <p:tgtEl>
                                          <p:spTgt spid="276"/>
                                        </p:tgtEl>
                                      </p:cBhvr>
                                    </p:animEffect>
                                  </p:childTnLst>
                                </p:cTn>
                              </p:par>
                            </p:childTnLst>
                          </p:cTn>
                        </p:par>
                        <p:par>
                          <p:cTn id="70" fill="hold">
                            <p:stCondLst>
                              <p:cond delay="2500"/>
                            </p:stCondLst>
                            <p:childTnLst>
                              <p:par>
                                <p:cTn id="71" presetID="22" presetClass="entr" presetSubtype="1" fill="hold" nodeType="afterEffect">
                                  <p:stCondLst>
                                    <p:cond delay="0"/>
                                  </p:stCondLst>
                                  <p:childTnLst>
                                    <p:set>
                                      <p:cBhvr>
                                        <p:cTn id="72" dur="1" fill="hold">
                                          <p:stCondLst>
                                            <p:cond delay="0"/>
                                          </p:stCondLst>
                                        </p:cTn>
                                        <p:tgtEl>
                                          <p:spTgt spid="218"/>
                                        </p:tgtEl>
                                        <p:attrNameLst>
                                          <p:attrName>style.visibility</p:attrName>
                                        </p:attrNameLst>
                                      </p:cBhvr>
                                      <p:to>
                                        <p:strVal val="visible"/>
                                      </p:to>
                                    </p:set>
                                    <p:animEffect transition="in" filter="wipe(up)">
                                      <p:cBhvr>
                                        <p:cTn id="73" dur="500"/>
                                        <p:tgtEl>
                                          <p:spTgt spid="218"/>
                                        </p:tgtEl>
                                      </p:cBhvr>
                                    </p:animEffect>
                                  </p:childTnLst>
                                </p:cTn>
                              </p:par>
                            </p:childTnLst>
                          </p:cTn>
                        </p:par>
                        <p:par>
                          <p:cTn id="74" fill="hold">
                            <p:stCondLst>
                              <p:cond delay="3000"/>
                            </p:stCondLst>
                            <p:childTnLst>
                              <p:par>
                                <p:cTn id="75" presetID="22" presetClass="entr" presetSubtype="1" fill="hold" nodeType="afterEffect">
                                  <p:stCondLst>
                                    <p:cond delay="0"/>
                                  </p:stCondLst>
                                  <p:childTnLst>
                                    <p:set>
                                      <p:cBhvr>
                                        <p:cTn id="76" dur="1" fill="hold">
                                          <p:stCondLst>
                                            <p:cond delay="0"/>
                                          </p:stCondLst>
                                        </p:cTn>
                                        <p:tgtEl>
                                          <p:spTgt spid="296"/>
                                        </p:tgtEl>
                                        <p:attrNameLst>
                                          <p:attrName>style.visibility</p:attrName>
                                        </p:attrNameLst>
                                      </p:cBhvr>
                                      <p:to>
                                        <p:strVal val="visible"/>
                                      </p:to>
                                    </p:set>
                                    <p:animEffect transition="in" filter="wipe(up)">
                                      <p:cBhvr>
                                        <p:cTn id="7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Round Robin (RR) scheduling:</a:t>
            </a:r>
          </a:p>
          <a:p>
            <a:pPr marL="461963" indent="-223838"/>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round robin</a:t>
            </a:r>
            <a:endParaRPr lang="en-US" dirty="0"/>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914343" y="3604072"/>
            <a:ext cx="877582" cy="1252645"/>
            <a:chOff x="9827263" y="3125100"/>
            <a:chExt cx="877582"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server cyclically, repeatedly  scans class queues, sending one complete packet from each class (if available) in turn</a:t>
            </a: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88205" y="1692388"/>
            <a:ext cx="5557988" cy="1116126"/>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Weighted Fair Queuing (WFQ): </a:t>
            </a:r>
          </a:p>
          <a:p>
            <a:pPr marL="582613" indent="-284163"/>
            <a:r>
              <a:rPr lang="en-US" altLang="en-US" sz="3200" dirty="0">
                <a:ea typeface="ＭＳ Ｐゴシック" panose="020B0600070205080204" pitchFamily="34" charset="-128"/>
                <a:cs typeface="ＭＳ Ｐゴシック" panose="020B0600070205080204" pitchFamily="34" charset="-128"/>
              </a:rPr>
              <a:t>generalized Round Robin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weighted fair queueing</a:t>
            </a:r>
            <a:endParaRPr lang="en-US" dirty="0"/>
          </a:p>
        </p:txBody>
      </p:sp>
      <p:cxnSp>
        <p:nvCxnSpPr>
          <p:cNvPr id="72" name="Straight Connector 71">
            <a:extLst>
              <a:ext uri="{FF2B5EF4-FFF2-40B4-BE49-F238E27FC236}">
                <a16:creationId xmlns:a16="http://schemas.microsoft.com/office/drawing/2014/main" id="{EB0FE50D-8E31-1046-A976-F61876A256D1}"/>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740B6F-8E87-144C-8CB1-A0CA5C93F619}"/>
              </a:ext>
            </a:extLst>
          </p:cNvPr>
          <p:cNvGrpSpPr/>
          <p:nvPr/>
        </p:nvGrpSpPr>
        <p:grpSpPr>
          <a:xfrm>
            <a:off x="7990116" y="2719344"/>
            <a:ext cx="1310150" cy="2565881"/>
            <a:chOff x="8117411" y="2240372"/>
            <a:chExt cx="1444110" cy="2565881"/>
          </a:xfrm>
        </p:grpSpPr>
        <p:grpSp>
          <p:nvGrpSpPr>
            <p:cNvPr id="8" name="Group 25">
              <a:extLst>
                <a:ext uri="{FF2B5EF4-FFF2-40B4-BE49-F238E27FC236}">
                  <a16:creationId xmlns:a16="http://schemas.microsoft.com/office/drawing/2014/main" id="{C563A50E-1C6D-6C46-8EE5-AAEAA0E7781F}"/>
                </a:ext>
              </a:extLst>
            </p:cNvPr>
            <p:cNvGrpSpPr>
              <a:grpSpLocks/>
            </p:cNvGrpSpPr>
            <p:nvPr/>
          </p:nvGrpSpPr>
          <p:grpSpPr bwMode="auto">
            <a:xfrm>
              <a:off x="8117411" y="2240372"/>
              <a:ext cx="1404483" cy="760001"/>
              <a:chOff x="1670312" y="2562997"/>
              <a:chExt cx="940317" cy="565219"/>
            </a:xfrm>
          </p:grpSpPr>
          <p:grpSp>
            <p:nvGrpSpPr>
              <p:cNvPr id="18" name="Group 28">
                <a:extLst>
                  <a:ext uri="{FF2B5EF4-FFF2-40B4-BE49-F238E27FC236}">
                    <a16:creationId xmlns:a16="http://schemas.microsoft.com/office/drawing/2014/main" id="{3EFAE9E2-03FB-A240-82CC-3EEE93BB300A}"/>
                  </a:ext>
                </a:extLst>
              </p:cNvPr>
              <p:cNvGrpSpPr>
                <a:grpSpLocks/>
              </p:cNvGrpSpPr>
              <p:nvPr/>
            </p:nvGrpSpPr>
            <p:grpSpPr bwMode="auto">
              <a:xfrm>
                <a:off x="1670312" y="2562997"/>
                <a:ext cx="929822" cy="565219"/>
                <a:chOff x="1670312" y="2562997"/>
                <a:chExt cx="929822" cy="565219"/>
              </a:xfrm>
            </p:grpSpPr>
            <p:sp>
              <p:nvSpPr>
                <p:cNvPr id="20" name="Rectangle 30">
                  <a:extLst>
                    <a:ext uri="{FF2B5EF4-FFF2-40B4-BE49-F238E27FC236}">
                      <a16:creationId xmlns:a16="http://schemas.microsoft.com/office/drawing/2014/main" id="{729FDF34-CD0B-9A4B-BFAA-A9A823BC314C}"/>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21" name="Straight Connector 31">
                  <a:extLst>
                    <a:ext uri="{FF2B5EF4-FFF2-40B4-BE49-F238E27FC236}">
                      <a16:creationId xmlns:a16="http://schemas.microsoft.com/office/drawing/2014/main" id="{5A69AE93-EED2-CB43-99E6-0FB1510E4FF4}"/>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32">
                  <a:extLst>
                    <a:ext uri="{FF2B5EF4-FFF2-40B4-BE49-F238E27FC236}">
                      <a16:creationId xmlns:a16="http://schemas.microsoft.com/office/drawing/2014/main" id="{E8F030DC-8BE9-E84E-9DA0-9A9C35E49945}"/>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33">
                  <a:extLst>
                    <a:ext uri="{FF2B5EF4-FFF2-40B4-BE49-F238E27FC236}">
                      <a16:creationId xmlns:a16="http://schemas.microsoft.com/office/drawing/2014/main" id="{12488256-DFFD-964A-8401-C59AC44B0A88}"/>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34">
                  <a:extLst>
                    <a:ext uri="{FF2B5EF4-FFF2-40B4-BE49-F238E27FC236}">
                      <a16:creationId xmlns:a16="http://schemas.microsoft.com/office/drawing/2014/main" id="{38FDDBA3-4933-3A49-9208-C2E75B79F1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35">
                  <a:extLst>
                    <a:ext uri="{FF2B5EF4-FFF2-40B4-BE49-F238E27FC236}">
                      <a16:creationId xmlns:a16="http://schemas.microsoft.com/office/drawing/2014/main" id="{44515A57-BAE8-DB48-8D32-C3EF03B66C6E}"/>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36">
                  <a:extLst>
                    <a:ext uri="{FF2B5EF4-FFF2-40B4-BE49-F238E27FC236}">
                      <a16:creationId xmlns:a16="http://schemas.microsoft.com/office/drawing/2014/main" id="{8FFF7C21-C795-5A4D-B498-3B99B69489B6}"/>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37">
                  <a:extLst>
                    <a:ext uri="{FF2B5EF4-FFF2-40B4-BE49-F238E27FC236}">
                      <a16:creationId xmlns:a16="http://schemas.microsoft.com/office/drawing/2014/main" id="{E40618EE-68A5-6741-A873-86553161E156}"/>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 name="Rectangle 29">
                <a:extLst>
                  <a:ext uri="{FF2B5EF4-FFF2-40B4-BE49-F238E27FC236}">
                    <a16:creationId xmlns:a16="http://schemas.microsoft.com/office/drawing/2014/main" id="{E2F0270A-1C7D-5644-9107-040300A3830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25">
              <a:extLst>
                <a:ext uri="{FF2B5EF4-FFF2-40B4-BE49-F238E27FC236}">
                  <a16:creationId xmlns:a16="http://schemas.microsoft.com/office/drawing/2014/main" id="{687F59CE-C2B3-4D4C-92B7-16D87AB0CB08}"/>
                </a:ext>
              </a:extLst>
            </p:cNvPr>
            <p:cNvGrpSpPr>
              <a:grpSpLocks/>
            </p:cNvGrpSpPr>
            <p:nvPr/>
          </p:nvGrpSpPr>
          <p:grpSpPr bwMode="auto">
            <a:xfrm>
              <a:off x="8136990" y="3176315"/>
              <a:ext cx="1424531" cy="763274"/>
              <a:chOff x="1670312" y="2562997"/>
              <a:chExt cx="940318" cy="565219"/>
            </a:xfrm>
          </p:grpSpPr>
          <p:grpSp>
            <p:nvGrpSpPr>
              <p:cNvPr id="29" name="Group 28">
                <a:extLst>
                  <a:ext uri="{FF2B5EF4-FFF2-40B4-BE49-F238E27FC236}">
                    <a16:creationId xmlns:a16="http://schemas.microsoft.com/office/drawing/2014/main" id="{4511BCEB-21AB-F44E-8C3E-BB178AAD23CB}"/>
                  </a:ext>
                </a:extLst>
              </p:cNvPr>
              <p:cNvGrpSpPr>
                <a:grpSpLocks/>
              </p:cNvGrpSpPr>
              <p:nvPr/>
            </p:nvGrpSpPr>
            <p:grpSpPr bwMode="auto">
              <a:xfrm>
                <a:off x="1670312" y="2562997"/>
                <a:ext cx="929822" cy="565219"/>
                <a:chOff x="1670312" y="2562997"/>
                <a:chExt cx="929822" cy="565219"/>
              </a:xfrm>
            </p:grpSpPr>
            <p:sp>
              <p:nvSpPr>
                <p:cNvPr id="31" name="Rectangle 30">
                  <a:extLst>
                    <a:ext uri="{FF2B5EF4-FFF2-40B4-BE49-F238E27FC236}">
                      <a16:creationId xmlns:a16="http://schemas.microsoft.com/office/drawing/2014/main" id="{41316E27-4220-C147-A89C-A1EFEA4D25A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4007048A-C5C2-274E-8391-F5F93C794AB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A14A1AAA-244F-D447-A7D6-AB788B569D26}"/>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Straight Connector 33">
                  <a:extLst>
                    <a:ext uri="{FF2B5EF4-FFF2-40B4-BE49-F238E27FC236}">
                      <a16:creationId xmlns:a16="http://schemas.microsoft.com/office/drawing/2014/main" id="{3BE615AD-4D3F-A243-A27D-E11BE48B3C77}"/>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Straight Connector 34">
                  <a:extLst>
                    <a:ext uri="{FF2B5EF4-FFF2-40B4-BE49-F238E27FC236}">
                      <a16:creationId xmlns:a16="http://schemas.microsoft.com/office/drawing/2014/main" id="{B65BD03D-6966-654F-AF5A-697101715CA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Straight Connector 35">
                  <a:extLst>
                    <a:ext uri="{FF2B5EF4-FFF2-40B4-BE49-F238E27FC236}">
                      <a16:creationId xmlns:a16="http://schemas.microsoft.com/office/drawing/2014/main" id="{4E0B9ABB-D3D1-0F45-8C79-6A7CE1B5E88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a:extLst>
                    <a:ext uri="{FF2B5EF4-FFF2-40B4-BE49-F238E27FC236}">
                      <a16:creationId xmlns:a16="http://schemas.microsoft.com/office/drawing/2014/main" id="{452BA752-990C-BC42-9F0D-203C5E9B0CD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Straight Connector 37">
                  <a:extLst>
                    <a:ext uri="{FF2B5EF4-FFF2-40B4-BE49-F238E27FC236}">
                      <a16:creationId xmlns:a16="http://schemas.microsoft.com/office/drawing/2014/main" id="{55257FC6-8323-894F-AF7A-00164E4D9C45}"/>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0" name="Rectangle 29">
                <a:extLst>
                  <a:ext uri="{FF2B5EF4-FFF2-40B4-BE49-F238E27FC236}">
                    <a16:creationId xmlns:a16="http://schemas.microsoft.com/office/drawing/2014/main" id="{A9187906-D1D6-AB40-AB7B-419CC08B4F65}"/>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25">
              <a:extLst>
                <a:ext uri="{FF2B5EF4-FFF2-40B4-BE49-F238E27FC236}">
                  <a16:creationId xmlns:a16="http://schemas.microsoft.com/office/drawing/2014/main" id="{D3CE6A82-D9F9-2147-836F-3656A5178622}"/>
                </a:ext>
              </a:extLst>
            </p:cNvPr>
            <p:cNvGrpSpPr>
              <a:grpSpLocks/>
            </p:cNvGrpSpPr>
            <p:nvPr/>
          </p:nvGrpSpPr>
          <p:grpSpPr bwMode="auto">
            <a:xfrm>
              <a:off x="8132733" y="4084509"/>
              <a:ext cx="1424529" cy="721744"/>
              <a:chOff x="1670312" y="2562997"/>
              <a:chExt cx="940317" cy="565219"/>
            </a:xfrm>
          </p:grpSpPr>
          <p:grpSp>
            <p:nvGrpSpPr>
              <p:cNvPr id="40" name="Group 39">
                <a:extLst>
                  <a:ext uri="{FF2B5EF4-FFF2-40B4-BE49-F238E27FC236}">
                    <a16:creationId xmlns:a16="http://schemas.microsoft.com/office/drawing/2014/main" id="{C9DDA272-8646-FB4A-8D17-F41DE934476D}"/>
                  </a:ext>
                </a:extLst>
              </p:cNvPr>
              <p:cNvGrpSpPr>
                <a:grpSpLocks/>
              </p:cNvGrpSpPr>
              <p:nvPr/>
            </p:nvGrpSpPr>
            <p:grpSpPr bwMode="auto">
              <a:xfrm>
                <a:off x="1670312" y="2562997"/>
                <a:ext cx="929822" cy="565219"/>
                <a:chOff x="1670312" y="2562997"/>
                <a:chExt cx="929822" cy="565219"/>
              </a:xfrm>
            </p:grpSpPr>
            <p:sp>
              <p:nvSpPr>
                <p:cNvPr id="42" name="Rectangle 41">
                  <a:extLst>
                    <a:ext uri="{FF2B5EF4-FFF2-40B4-BE49-F238E27FC236}">
                      <a16:creationId xmlns:a16="http://schemas.microsoft.com/office/drawing/2014/main" id="{E500ED50-8E07-EF45-95BF-8BA56D49518D}"/>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43" name="Straight Connector 42">
                  <a:extLst>
                    <a:ext uri="{FF2B5EF4-FFF2-40B4-BE49-F238E27FC236}">
                      <a16:creationId xmlns:a16="http://schemas.microsoft.com/office/drawing/2014/main" id="{557746F6-EA6C-F440-A50F-B4FA59791B8B}"/>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Straight Connector 43">
                  <a:extLst>
                    <a:ext uri="{FF2B5EF4-FFF2-40B4-BE49-F238E27FC236}">
                      <a16:creationId xmlns:a16="http://schemas.microsoft.com/office/drawing/2014/main" id="{225B8365-E03D-CD48-B2E5-6A42B5C2787F}"/>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Straight Connector 44">
                  <a:extLst>
                    <a:ext uri="{FF2B5EF4-FFF2-40B4-BE49-F238E27FC236}">
                      <a16:creationId xmlns:a16="http://schemas.microsoft.com/office/drawing/2014/main" id="{ECFFCF3E-1E82-3F4F-A167-B4CE60A1DA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a:extLst>
                    <a:ext uri="{FF2B5EF4-FFF2-40B4-BE49-F238E27FC236}">
                      <a16:creationId xmlns:a16="http://schemas.microsoft.com/office/drawing/2014/main" id="{3DF697C1-95A7-1A4B-A07B-D14518C0D997}"/>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Connector 46">
                  <a:extLst>
                    <a:ext uri="{FF2B5EF4-FFF2-40B4-BE49-F238E27FC236}">
                      <a16:creationId xmlns:a16="http://schemas.microsoft.com/office/drawing/2014/main" id="{52CA0CD3-191F-C543-AB08-EAF089AFF1E1}"/>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Straight Connector 47">
                  <a:extLst>
                    <a:ext uri="{FF2B5EF4-FFF2-40B4-BE49-F238E27FC236}">
                      <a16:creationId xmlns:a16="http://schemas.microsoft.com/office/drawing/2014/main" id="{25615FBF-D228-A641-A572-783B881303A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a:extLst>
                    <a:ext uri="{FF2B5EF4-FFF2-40B4-BE49-F238E27FC236}">
                      <a16:creationId xmlns:a16="http://schemas.microsoft.com/office/drawing/2014/main" id="{265B8345-81ED-1D49-AFA2-D40974F2A551}"/>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 name="Rectangle 40">
                <a:extLst>
                  <a:ext uri="{FF2B5EF4-FFF2-40B4-BE49-F238E27FC236}">
                    <a16:creationId xmlns:a16="http://schemas.microsoft.com/office/drawing/2014/main" id="{3753EDA3-44F7-874C-982C-BAC289F49EE1}"/>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sp>
        <p:nvSpPr>
          <p:cNvPr id="4" name="Triangle 3">
            <a:extLst>
              <a:ext uri="{FF2B5EF4-FFF2-40B4-BE49-F238E27FC236}">
                <a16:creationId xmlns:a16="http://schemas.microsoft.com/office/drawing/2014/main" id="{D2F64F54-E98D-564A-B7B6-7537CEECBAD3}"/>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9B2EF94C-9371-CF40-A3C6-1DC150AB047C}"/>
              </a:ext>
            </a:extLst>
          </p:cNvPr>
          <p:cNvGrpSpPr/>
          <p:nvPr/>
        </p:nvGrpSpPr>
        <p:grpSpPr>
          <a:xfrm>
            <a:off x="6303665" y="3871966"/>
            <a:ext cx="567187" cy="339970"/>
            <a:chOff x="9460523" y="6049108"/>
            <a:chExt cx="567187" cy="339970"/>
          </a:xfrm>
        </p:grpSpPr>
        <p:cxnSp>
          <p:nvCxnSpPr>
            <p:cNvPr id="52" name="Straight Arrow Connector 51">
              <a:extLst>
                <a:ext uri="{FF2B5EF4-FFF2-40B4-BE49-F238E27FC236}">
                  <a16:creationId xmlns:a16="http://schemas.microsoft.com/office/drawing/2014/main" id="{7378A68C-054A-004B-A791-4FA6E7C68048}"/>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6E384534-464D-4048-8464-55A4CE80FC99}"/>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23E453DA-B44B-0847-A077-A34D3F9DB27B}"/>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AE17F66-33B0-DE42-8C16-28DA20F17C00}"/>
              </a:ext>
            </a:extLst>
          </p:cNvPr>
          <p:cNvGrpSpPr/>
          <p:nvPr/>
        </p:nvGrpSpPr>
        <p:grpSpPr>
          <a:xfrm>
            <a:off x="11245773" y="3893738"/>
            <a:ext cx="567187" cy="339970"/>
            <a:chOff x="9460523" y="6049108"/>
            <a:chExt cx="567187" cy="339970"/>
          </a:xfrm>
        </p:grpSpPr>
        <p:cxnSp>
          <p:nvCxnSpPr>
            <p:cNvPr id="58" name="Straight Arrow Connector 57">
              <a:extLst>
                <a:ext uri="{FF2B5EF4-FFF2-40B4-BE49-F238E27FC236}">
                  <a16:creationId xmlns:a16="http://schemas.microsoft.com/office/drawing/2014/main" id="{D334A6EB-2600-A040-860C-4B77BD4BE60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79739B72-8B57-6443-B4A3-11719E38E71F}"/>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61CFDC38-10D3-794A-B193-C78C35E3275E}"/>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43CD1C2A-29E9-8C4A-96B1-43C6E287CB52}"/>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62" name="TextBox 61">
            <a:extLst>
              <a:ext uri="{FF2B5EF4-FFF2-40B4-BE49-F238E27FC236}">
                <a16:creationId xmlns:a16="http://schemas.microsoft.com/office/drawing/2014/main" id="{A33C39C7-20E4-6545-A964-9F1AAEB54307}"/>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65" name="Straight Arrow Connector 64">
            <a:extLst>
              <a:ext uri="{FF2B5EF4-FFF2-40B4-BE49-F238E27FC236}">
                <a16:creationId xmlns:a16="http://schemas.microsoft.com/office/drawing/2014/main" id="{999E5456-380E-B44E-8FAB-E07E351298C3}"/>
              </a:ext>
            </a:extLst>
          </p:cNvPr>
          <p:cNvCxnSpPr>
            <a:cxnSpLocks/>
            <a:stCxn id="4"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8D62B4B7-D6F0-C44D-9E4B-DFC7B1CB233F}"/>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923F8B11-C46E-3445-9877-0041CA598D30}"/>
              </a:ext>
            </a:extLst>
          </p:cNvPr>
          <p:cNvCxnSpPr>
            <a:cxnSpLocks/>
            <a:stCxn id="4"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65C47E3-EB80-954D-93A7-7C5F2522DEA3}"/>
              </a:ext>
            </a:extLst>
          </p:cNvPr>
          <p:cNvCxnSpPr>
            <a:stCxn id="20" idx="3"/>
            <a:endCxn id="9"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789404-4743-3B47-8578-2600B3870B31}"/>
              </a:ext>
            </a:extLst>
          </p:cNvPr>
          <p:cNvCxnSpPr>
            <a:cxnSpLocks/>
            <a:stCxn id="42" idx="3"/>
            <a:endCxn id="9"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56B0C30-BA4F-FC4B-A868-1FDA0C5704B8}"/>
              </a:ext>
            </a:extLst>
          </p:cNvPr>
          <p:cNvCxnSpPr>
            <a:cxnSpLocks/>
            <a:stCxn id="30" idx="3"/>
            <a:endCxn id="9"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70" name="Group 69">
            <a:extLst>
              <a:ext uri="{FF2B5EF4-FFF2-40B4-BE49-F238E27FC236}">
                <a16:creationId xmlns:a16="http://schemas.microsoft.com/office/drawing/2014/main" id="{CE711DAE-9BF3-F64E-BD2A-3B802A190313}"/>
              </a:ext>
            </a:extLst>
          </p:cNvPr>
          <p:cNvGrpSpPr/>
          <p:nvPr/>
        </p:nvGrpSpPr>
        <p:grpSpPr>
          <a:xfrm>
            <a:off x="9914343" y="3604072"/>
            <a:ext cx="877582" cy="1252645"/>
            <a:chOff x="9827263" y="3125100"/>
            <a:chExt cx="877582" cy="1252645"/>
          </a:xfrm>
        </p:grpSpPr>
        <p:sp>
          <p:nvSpPr>
            <p:cNvPr id="9" name="Oval 27">
              <a:extLst>
                <a:ext uri="{FF2B5EF4-FFF2-40B4-BE49-F238E27FC236}">
                  <a16:creationId xmlns:a16="http://schemas.microsoft.com/office/drawing/2014/main" id="{12FCD05E-75CC-E84C-8E19-60F0F56A5ED6}"/>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 name="TextBox 62">
              <a:extLst>
                <a:ext uri="{FF2B5EF4-FFF2-40B4-BE49-F238E27FC236}">
                  <a16:creationId xmlns:a16="http://schemas.microsoft.com/office/drawing/2014/main" id="{65D6BC2C-F25A-5742-A26B-1B91EC2CF44E}"/>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03" name="TextBox 102">
              <a:extLst>
                <a:ext uri="{FF2B5EF4-FFF2-40B4-BE49-F238E27FC236}">
                  <a16:creationId xmlns:a16="http://schemas.microsoft.com/office/drawing/2014/main" id="{86E26C25-36F0-9444-8196-216C440D56AB}"/>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grpSp>
        <p:nvGrpSpPr>
          <p:cNvPr id="115" name="Group 114">
            <a:extLst>
              <a:ext uri="{FF2B5EF4-FFF2-40B4-BE49-F238E27FC236}">
                <a16:creationId xmlns:a16="http://schemas.microsoft.com/office/drawing/2014/main" id="{3E6F4270-DB9C-694E-B407-3ED6A0A44949}"/>
              </a:ext>
            </a:extLst>
          </p:cNvPr>
          <p:cNvGrpSpPr/>
          <p:nvPr/>
        </p:nvGrpSpPr>
        <p:grpSpPr>
          <a:xfrm>
            <a:off x="8807568" y="2894368"/>
            <a:ext cx="1104182" cy="2221918"/>
            <a:chOff x="8807568" y="2894368"/>
            <a:chExt cx="1104182" cy="2221918"/>
          </a:xfrm>
        </p:grpSpPr>
        <p:grpSp>
          <p:nvGrpSpPr>
            <p:cNvPr id="114" name="Group 113">
              <a:extLst>
                <a:ext uri="{FF2B5EF4-FFF2-40B4-BE49-F238E27FC236}">
                  <a16:creationId xmlns:a16="http://schemas.microsoft.com/office/drawing/2014/main" id="{1450FA9F-A33F-1746-A4CB-9F4A2A6807F2}"/>
                </a:ext>
              </a:extLst>
            </p:cNvPr>
            <p:cNvGrpSpPr/>
            <p:nvPr/>
          </p:nvGrpSpPr>
          <p:grpSpPr>
            <a:xfrm>
              <a:off x="9470570" y="2939143"/>
              <a:ext cx="441180" cy="2177143"/>
              <a:chOff x="9470570" y="2939143"/>
              <a:chExt cx="441180" cy="2177143"/>
            </a:xfrm>
          </p:grpSpPr>
          <p:sp>
            <p:nvSpPr>
              <p:cNvPr id="85" name="Oval 84">
                <a:extLst>
                  <a:ext uri="{FF2B5EF4-FFF2-40B4-BE49-F238E27FC236}">
                    <a16:creationId xmlns:a16="http://schemas.microsoft.com/office/drawing/2014/main" id="{6CD5B581-94AD-D44C-81AA-F1008E3D0722}"/>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F5454531-DC51-F34D-9961-98B389CAFDF8}"/>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8" name="Straight Arrow Connector 87">
                <a:extLst>
                  <a:ext uri="{FF2B5EF4-FFF2-40B4-BE49-F238E27FC236}">
                    <a16:creationId xmlns:a16="http://schemas.microsoft.com/office/drawing/2014/main" id="{F9EBDD29-0A51-C946-829A-2EAF8CB429B6}"/>
                  </a:ext>
                </a:extLst>
              </p:cNvPr>
              <p:cNvCxnSpPr/>
              <p:nvPr/>
            </p:nvCxnSpPr>
            <p:spPr>
              <a:xfrm flipV="1">
                <a:off x="9808687" y="3573214"/>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355C01D4-3E5F-234C-88C0-37B3216150B8}"/>
                </a:ext>
              </a:extLst>
            </p:cNvPr>
            <p:cNvGrpSpPr/>
            <p:nvPr/>
          </p:nvGrpSpPr>
          <p:grpSpPr>
            <a:xfrm>
              <a:off x="8807568" y="2894368"/>
              <a:ext cx="457076" cy="2191108"/>
              <a:chOff x="8807568" y="2894368"/>
              <a:chExt cx="457076" cy="2191108"/>
            </a:xfrm>
          </p:grpSpPr>
          <p:grpSp>
            <p:nvGrpSpPr>
              <p:cNvPr id="93" name="Group 92">
                <a:extLst>
                  <a:ext uri="{FF2B5EF4-FFF2-40B4-BE49-F238E27FC236}">
                    <a16:creationId xmlns:a16="http://schemas.microsoft.com/office/drawing/2014/main" id="{848D66A5-F8A6-9445-8C81-EBA47B28FB27}"/>
                  </a:ext>
                </a:extLst>
              </p:cNvPr>
              <p:cNvGrpSpPr/>
              <p:nvPr/>
            </p:nvGrpSpPr>
            <p:grpSpPr>
              <a:xfrm>
                <a:off x="8807568" y="2894368"/>
                <a:ext cx="428322" cy="385312"/>
                <a:chOff x="10311441" y="2346385"/>
                <a:chExt cx="428322" cy="385312"/>
              </a:xfrm>
            </p:grpSpPr>
            <p:sp>
              <p:nvSpPr>
                <p:cNvPr id="92" name="Oval 91">
                  <a:extLst>
                    <a:ext uri="{FF2B5EF4-FFF2-40B4-BE49-F238E27FC236}">
                      <a16:creationId xmlns:a16="http://schemas.microsoft.com/office/drawing/2014/main" id="{97E65F5A-40B7-5944-9F81-860A11DB6E0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1EE5CC73-7238-FC43-9639-9D66DFA0D9A1}"/>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1</a:t>
                  </a:r>
                </a:p>
              </p:txBody>
            </p:sp>
          </p:grpSp>
          <p:grpSp>
            <p:nvGrpSpPr>
              <p:cNvPr id="94" name="Group 93">
                <a:extLst>
                  <a:ext uri="{FF2B5EF4-FFF2-40B4-BE49-F238E27FC236}">
                    <a16:creationId xmlns:a16="http://schemas.microsoft.com/office/drawing/2014/main" id="{604C74BF-DFA9-F148-80FF-420AF6DA34DC}"/>
                  </a:ext>
                </a:extLst>
              </p:cNvPr>
              <p:cNvGrpSpPr/>
              <p:nvPr/>
            </p:nvGrpSpPr>
            <p:grpSpPr>
              <a:xfrm>
                <a:off x="8827696" y="3823145"/>
                <a:ext cx="428322" cy="385312"/>
                <a:chOff x="10311441" y="2346385"/>
                <a:chExt cx="428322" cy="385312"/>
              </a:xfrm>
            </p:grpSpPr>
            <p:sp>
              <p:nvSpPr>
                <p:cNvPr id="95" name="Oval 94">
                  <a:extLst>
                    <a:ext uri="{FF2B5EF4-FFF2-40B4-BE49-F238E27FC236}">
                      <a16:creationId xmlns:a16="http://schemas.microsoft.com/office/drawing/2014/main" id="{B8705F1B-C8D3-7D45-A303-F165B62DB89A}"/>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 name="TextBox 95">
                  <a:extLst>
                    <a:ext uri="{FF2B5EF4-FFF2-40B4-BE49-F238E27FC236}">
                      <a16:creationId xmlns:a16="http://schemas.microsoft.com/office/drawing/2014/main" id="{3C5374B7-33B0-A048-98AF-C86CA0F5F068}"/>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2</a:t>
                  </a:r>
                </a:p>
              </p:txBody>
            </p:sp>
          </p:grpSp>
          <p:grpSp>
            <p:nvGrpSpPr>
              <p:cNvPr id="97" name="Group 96">
                <a:extLst>
                  <a:ext uri="{FF2B5EF4-FFF2-40B4-BE49-F238E27FC236}">
                    <a16:creationId xmlns:a16="http://schemas.microsoft.com/office/drawing/2014/main" id="{95EEF966-14C8-9A40-8EAF-9563A841C6FE}"/>
                  </a:ext>
                </a:extLst>
              </p:cNvPr>
              <p:cNvGrpSpPr/>
              <p:nvPr/>
            </p:nvGrpSpPr>
            <p:grpSpPr>
              <a:xfrm>
                <a:off x="8836322" y="4700164"/>
                <a:ext cx="428322" cy="385312"/>
                <a:chOff x="10311441" y="2346385"/>
                <a:chExt cx="428322" cy="385312"/>
              </a:xfrm>
            </p:grpSpPr>
            <p:sp>
              <p:nvSpPr>
                <p:cNvPr id="98" name="Oval 97">
                  <a:extLst>
                    <a:ext uri="{FF2B5EF4-FFF2-40B4-BE49-F238E27FC236}">
                      <a16:creationId xmlns:a16="http://schemas.microsoft.com/office/drawing/2014/main" id="{BF695079-CDFE-A84B-BA1A-3C792502773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9F5602FC-DFAF-C840-963B-59C9854603DF}"/>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3</a:t>
                  </a:r>
                </a:p>
              </p:txBody>
            </p:sp>
          </p:grpSp>
        </p:grpSp>
      </p:grpSp>
      <p:grpSp>
        <p:nvGrpSpPr>
          <p:cNvPr id="108" name="Group 107">
            <a:extLst>
              <a:ext uri="{FF2B5EF4-FFF2-40B4-BE49-F238E27FC236}">
                <a16:creationId xmlns:a16="http://schemas.microsoft.com/office/drawing/2014/main" id="{DC95B65A-59D7-7343-B738-24AF20F53109}"/>
              </a:ext>
            </a:extLst>
          </p:cNvPr>
          <p:cNvGrpSpPr/>
          <p:nvPr/>
        </p:nvGrpSpPr>
        <p:grpSpPr>
          <a:xfrm>
            <a:off x="2830287" y="4027715"/>
            <a:ext cx="853119" cy="1129061"/>
            <a:chOff x="6422573" y="5573486"/>
            <a:chExt cx="853119" cy="1129061"/>
          </a:xfrm>
        </p:grpSpPr>
        <p:sp>
          <p:nvSpPr>
            <p:cNvPr id="104" name="TextBox 103">
              <a:extLst>
                <a:ext uri="{FF2B5EF4-FFF2-40B4-BE49-F238E27FC236}">
                  <a16:creationId xmlns:a16="http://schemas.microsoft.com/office/drawing/2014/main" id="{FE3BBE42-4507-D249-BEAC-A304C25545D5}"/>
                </a:ext>
              </a:extLst>
            </p:cNvPr>
            <p:cNvSpPr txBox="1"/>
            <p:nvPr/>
          </p:nvSpPr>
          <p:spPr>
            <a:xfrm>
              <a:off x="6531429" y="5573486"/>
              <a:ext cx="54053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TextBox 104">
              <a:extLst>
                <a:ext uri="{FF2B5EF4-FFF2-40B4-BE49-F238E27FC236}">
                  <a16:creationId xmlns:a16="http://schemas.microsoft.com/office/drawing/2014/main" id="{9D22DEFF-5F27-0B42-9940-421941395069}"/>
                </a:ext>
              </a:extLst>
            </p:cNvPr>
            <p:cNvSpPr txBox="1"/>
            <p:nvPr/>
          </p:nvSpPr>
          <p:spPr>
            <a:xfrm>
              <a:off x="6422573" y="6117772"/>
              <a:ext cx="853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Symbol" pitchFamily="2" charset="2"/>
                  <a:ea typeface="ＭＳ Ｐゴシック" panose="020B0600070205080204" pitchFamily="34" charset="-128"/>
                  <a:cs typeface="ＭＳ Ｐゴシック" panose="020B0600070205080204" pitchFamily="34" charset="-128"/>
                </a:rPr>
                <a:t>S</a:t>
              </a:r>
              <a:r>
                <a:rPr kumimoji="0" lang="en-US" altLang="en-US" sz="24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4B0E336A-F07A-914B-9314-422857CFD8B1}"/>
                </a:ext>
              </a:extLst>
            </p:cNvPr>
            <p:cNvCxnSpPr/>
            <p:nvPr/>
          </p:nvCxnSpPr>
          <p:spPr>
            <a:xfrm>
              <a:off x="6553200" y="6173453"/>
              <a:ext cx="478971" cy="0"/>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Content Placeholder 1">
            <a:extLst>
              <a:ext uri="{FF2B5EF4-FFF2-40B4-BE49-F238E27FC236}">
                <a16:creationId xmlns:a16="http://schemas.microsoft.com/office/drawing/2014/main" id="{6B4ED17A-B92C-3540-886C-3C8AF82A0E8B}"/>
              </a:ext>
            </a:extLst>
          </p:cNvPr>
          <p:cNvSpPr txBox="1">
            <a:spLocks/>
          </p:cNvSpPr>
          <p:nvPr/>
        </p:nvSpPr>
        <p:spPr>
          <a:xfrm>
            <a:off x="788204" y="5154045"/>
            <a:ext cx="5557988" cy="10508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minimum bandwidth guarantee (per-traffic-class)</a:t>
            </a:r>
          </a:p>
        </p:txBody>
      </p:sp>
      <p:sp>
        <p:nvSpPr>
          <p:cNvPr id="111" name="Content Placeholder 1">
            <a:extLst>
              <a:ext uri="{FF2B5EF4-FFF2-40B4-BE49-F238E27FC236}">
                <a16:creationId xmlns:a16="http://schemas.microsoft.com/office/drawing/2014/main" id="{444A4D7B-9DCA-3943-91F5-F6811D0DAA99}"/>
              </a:ext>
            </a:extLst>
          </p:cNvPr>
          <p:cNvSpPr txBox="1">
            <a:spLocks/>
          </p:cNvSpPr>
          <p:nvPr/>
        </p:nvSpPr>
        <p:spPr>
          <a:xfrm>
            <a:off x="766433" y="2740308"/>
            <a:ext cx="5557988" cy="14209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each class,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has weight,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and</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gets weighted amount of service in each cycle:</a:t>
            </a:r>
          </a:p>
        </p:txBody>
      </p:sp>
      <p:sp>
        <p:nvSpPr>
          <p:cNvPr id="81" name="Slide Number Placeholder 4">
            <a:extLst>
              <a:ext uri="{FF2B5EF4-FFF2-40B4-BE49-F238E27FC236}">
                <a16:creationId xmlns:a16="http://schemas.microsoft.com/office/drawing/2014/main" id="{F0AFE370-3F30-3F41-8D1F-CC727D1401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32986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500"/>
                                        <p:tgtEl>
                                          <p:spTgt spid="115"/>
                                        </p:tgtEl>
                                      </p:cBhvr>
                                    </p:animEffect>
                                  </p:childTnLst>
                                </p:cTn>
                              </p:par>
                              <p:par>
                                <p:cTn id="8" presetID="9" presetClass="entr" presetSubtype="0" fill="hold"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dissolve">
                                      <p:cBhvr>
                                        <p:cTn id="10" dur="500"/>
                                        <p:tgtEl>
                                          <p:spTgt spid="10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dissolve">
                                      <p:cBhvr>
                                        <p:cTn id="13" dur="500"/>
                                        <p:tgtEl>
                                          <p:spTgt spid="11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dissolve">
                                      <p:cBhvr>
                                        <p:cTn id="1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match+action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51</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52</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53</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41502" y="2979300"/>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00288" y="4175353"/>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24038" y="5588022"/>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match+action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63</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65</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enable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66</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pri</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67</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68</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69</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70</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71</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40% of clients access services via IPv6 </a:t>
            </a:r>
            <a:r>
              <a:rPr lang="en-US" altLang="en-US" sz="2000" dirty="0">
                <a:ea typeface="ＭＳ Ｐゴシック" panose="020B0600070205080204" pitchFamily="34" charset="-128"/>
                <a:cs typeface="ＭＳ Ｐゴシック" panose="020B0600070205080204" pitchFamily="34" charset="-128"/>
              </a:rPr>
              <a:t>(2023)</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72</a:t>
            </a:fld>
            <a:endParaRPr lang="en-US" dirty="0"/>
          </a:p>
        </p:txBody>
      </p:sp>
      <p:pic>
        <p:nvPicPr>
          <p:cNvPr id="6" name="Picture 5">
            <a:extLst>
              <a:ext uri="{FF2B5EF4-FFF2-40B4-BE49-F238E27FC236}">
                <a16:creationId xmlns:a16="http://schemas.microsoft.com/office/drawing/2014/main" id="{9851BFC3-ED64-D83C-CAD7-8F394FCE4735}"/>
              </a:ext>
            </a:extLst>
          </p:cNvPr>
          <p:cNvPicPr>
            <a:picLocks noChangeAspect="1"/>
          </p:cNvPicPr>
          <p:nvPr/>
        </p:nvPicPr>
        <p:blipFill>
          <a:blip r:embed="rId3"/>
          <a:stretch>
            <a:fillRect/>
          </a:stretch>
        </p:blipFill>
        <p:spPr>
          <a:xfrm>
            <a:off x="2209800" y="2433109"/>
            <a:ext cx="7772400" cy="4194374"/>
          </a:xfrm>
          <a:prstGeom prst="rect">
            <a:avLst/>
          </a:prstGeom>
        </p:spPr>
      </p:pic>
    </p:spTree>
    <p:extLst>
      <p:ext uri="{BB962C8B-B14F-4D97-AF65-F5344CB8AC3E}">
        <p14:creationId xmlns:p14="http://schemas.microsoft.com/office/powerpoint/2010/main" val="22127214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40% of clients access services via </a:t>
            </a:r>
            <a:r>
              <a:rPr kumimoji="0" lang="en-US" altLang="en-US" sz="3200" b="0" i="0" u="none" strike="noStrike" kern="1200" cap="none" spc="0" normalizeH="0" baseline="0" noProof="0" dirty="0">
                <a:ln>
                  <a:noFill/>
                </a:ln>
                <a:solidFill>
                  <a:prstClr val="black"/>
                </a:solidFill>
                <a:effectLst/>
                <a:uLnTx/>
                <a:uFillTx/>
                <a:ea typeface="ＭＳ Ｐゴシック" panose="020B0600070205080204" pitchFamily="34" charset="-128"/>
                <a:cs typeface="ＭＳ Ｐゴシック" panose="020B0600070205080204" pitchFamily="34" charset="-128"/>
              </a:rPr>
              <a:t>IPv6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(2023)</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173748429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a:ea typeface="ＭＳ Ｐゴシック" panose="020B0600070205080204" pitchFamily="34" charset="-128"/>
              </a:rPr>
              <a:t>Match+action</a:t>
            </a:r>
          </a:p>
          <a:p>
            <a:pPr lvl="1">
              <a:lnSpc>
                <a:spcPct val="100000"/>
              </a:lnSpc>
              <a:spcBef>
                <a:spcPts val="0"/>
              </a:spcBef>
            </a:pPr>
            <a:r>
              <a:rPr lang="en-US" altLang="en-US" sz="2800" dirty="0">
                <a:ea typeface="ＭＳ Ｐゴシック" panose="020B0600070205080204" pitchFamily="34" charset="-128"/>
              </a:rPr>
              <a:t>OpenFlow: match+action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74</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generalized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dest.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75</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match+action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76</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src=10.1.2.3, dest=*.*.*.*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src=1.2.*.*, dest=*.*.*.*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src = *.*.*.*, dest=3.4.*.*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77</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Src MAC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Dst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Src Port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Dst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78</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(ssh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79</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msec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80</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a:solidFill>
                  <a:srgbClr val="C00000"/>
                </a:solidFill>
                <a:latin typeface="Calibri" panose="020F0502020204030204" pitchFamily="34" charset="0"/>
              </a:rPr>
              <a:t>match+action: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81</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82</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83</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84</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85</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Middleboxes everywhere!</a:t>
            </a:r>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“whitebox”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match+action</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Intserv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Diffserv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Quality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functionality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Saltzer,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functionality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4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96</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a:bodyPr>
          <a:lstStyle/>
          <a:p>
            <a:r>
              <a:rPr lang="en-US" altLang="en-US" dirty="0">
                <a:ea typeface="ＭＳ Ｐゴシック" panose="020B0600070205080204" pitchFamily="34" charset="-128"/>
                <a:cs typeface="ＭＳ Ｐゴシック" panose="020B0600070205080204" pitchFamily="34" charset="-128"/>
              </a:rPr>
              <a:t>network links have MTU (max. transfer size) - largest possible link-level frame</a:t>
            </a:r>
          </a:p>
          <a:p>
            <a:pPr lvl="1"/>
            <a:r>
              <a:rPr lang="en-US" altLang="en-US" dirty="0">
                <a:ea typeface="ＭＳ Ｐゴシック" panose="020B0600070205080204" pitchFamily="34" charset="-128"/>
              </a:rPr>
              <a:t>different link types, different MTUs </a:t>
            </a:r>
          </a:p>
          <a:p>
            <a:r>
              <a:rPr lang="en-US" altLang="en-US" dirty="0">
                <a:ea typeface="ＭＳ Ｐゴシック" panose="020B0600070205080204" pitchFamily="34" charset="-128"/>
                <a:cs typeface="ＭＳ Ｐゴシック" panose="020B0600070205080204" pitchFamily="34" charset="-128"/>
              </a:rPr>
              <a:t>large IP datagram divided (“</a:t>
            </a:r>
            <a:r>
              <a:rPr lang="en-US" altLang="ja-JP" dirty="0">
                <a:ea typeface="ＭＳ Ｐゴシック" panose="020B0600070205080204" pitchFamily="34" charset="-128"/>
                <a:cs typeface="ＭＳ Ｐゴシック" panose="020B0600070205080204" pitchFamily="34" charset="-128"/>
              </a:rPr>
              <a:t>fragmented”) within net</a:t>
            </a:r>
          </a:p>
          <a:p>
            <a:pPr lvl="1"/>
            <a:r>
              <a:rPr lang="en-US" altLang="en-US" dirty="0">
                <a:ea typeface="ＭＳ Ｐゴシック" panose="020B0600070205080204" pitchFamily="34" charset="-128"/>
              </a:rPr>
              <a:t>one datagram becomes several datagrams</a:t>
            </a:r>
          </a:p>
          <a:p>
            <a:pPr lvl="1"/>
            <a:r>
              <a:rPr lang="en-US" altLang="ja-JP" dirty="0">
                <a:ea typeface="ＭＳ Ｐゴシック" panose="020B0600070205080204" pitchFamily="34" charset="-128"/>
              </a:rPr>
              <a:t>“reassembled” only at </a:t>
            </a:r>
            <a:r>
              <a:rPr lang="en-US" altLang="ja-JP" i="1" dirty="0">
                <a:ea typeface="ＭＳ Ｐゴシック" panose="020B0600070205080204" pitchFamily="34" charset="-128"/>
              </a:rPr>
              <a:t>destination</a:t>
            </a:r>
            <a:endParaRPr lang="en-US" altLang="ja-JP" dirty="0">
              <a:ea typeface="ＭＳ Ｐゴシック" panose="020B0600070205080204" pitchFamily="34" charset="-128"/>
            </a:endParaRPr>
          </a:p>
          <a:p>
            <a:pPr lvl="1"/>
            <a:r>
              <a:rPr lang="en-US" altLang="en-US" dirty="0">
                <a:ea typeface="ＭＳ Ｐゴシック" panose="020B0600070205080204" pitchFamily="34" charset="-128"/>
              </a:rPr>
              <a:t>IP header bits used to identify, order related fragments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97</a:t>
            </a:fld>
            <a:endParaRPr lang="en-US" dirty="0"/>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dirty="0">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dirty="0">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25025" y="2106638"/>
            <a:ext cx="246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fragmentation:</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in:</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one large datagram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out: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3 smaller datagrams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0" y="3737001"/>
            <a:ext cx="1395412" cy="490537"/>
            <a:chOff x="2701" y="2439"/>
            <a:chExt cx="879"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reassembly</a:t>
              </a:r>
              <a:endPar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000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98</a:t>
            </a:fld>
            <a:endParaRPr lang="en-US"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5"/>
            <a:ext cx="4181475" cy="660400"/>
            <a:chOff x="3006" y="1205"/>
            <a:chExt cx="2634" cy="416"/>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6"/>
              <a:chOff x="3006" y="1205"/>
              <a:chExt cx="2634" cy="416"/>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6"/>
              <a:chOff x="3006" y="1205"/>
              <a:chExt cx="2634" cy="416"/>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one large datagram becomes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several smaller datagrams</a:t>
              </a: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en-US" altLang="en-US" sz="3200" dirty="0">
                <a:solidFill>
                  <a:srgbClr val="0000A3"/>
                </a:solidFill>
                <a:latin typeface="+mn-lt"/>
              </a:rPr>
              <a:t>example:</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4000 byte datagram</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en-US"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1480 bytes in </a:t>
            </a:r>
            <a:b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data field</a:t>
            </a: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2333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en-US" dirty="0"/>
              <a:t>DHCP: Wireshark output </a:t>
            </a:r>
            <a:r>
              <a:rPr lang="en-US" sz="4000" dirty="0"/>
              <a:t>(home LAN)</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99</a:t>
            </a:fld>
            <a:endParaRPr lang="en-US" dirty="0"/>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dirty="0">
                <a:solidFill>
                  <a:srgbClr val="FF0000"/>
                </a:solidFill>
              </a:rPr>
              <a:t>Boot Reply (2)</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a:t>Bootp flags: 0x0000 (Unicast)</a:t>
            </a:r>
          </a:p>
          <a:p>
            <a:pPr>
              <a:lnSpc>
                <a:spcPct val="90000"/>
              </a:lnSpc>
            </a:pPr>
            <a:r>
              <a:rPr lang="en-US" altLang="en-US" sz="1400" b="1" dirty="0">
                <a:solidFill>
                  <a:srgbClr val="FF0000"/>
                </a:solidFill>
              </a:rPr>
              <a:t>Client IP address: 192.168.1.101 (192.168.1.101)</a:t>
            </a:r>
          </a:p>
          <a:p>
            <a:pPr>
              <a:lnSpc>
                <a:spcPct val="90000"/>
              </a:lnSpc>
            </a:pPr>
            <a:r>
              <a:rPr lang="en-US" altLang="en-US" sz="1400" dirty="0"/>
              <a:t>Your (client) IP address: 0.0.0.0 (0.0.0.0)</a:t>
            </a:r>
          </a:p>
          <a:p>
            <a:pPr>
              <a:lnSpc>
                <a:spcPct val="90000"/>
              </a:lnSpc>
            </a:pPr>
            <a:r>
              <a:rPr lang="en-US" altLang="en-US" sz="1400" b="1" dirty="0">
                <a:solidFill>
                  <a:srgbClr val="FF0000"/>
                </a:solidFill>
              </a:rPr>
              <a:t>Next server IP address: 192.168.1.1 (192.168.1.1)</a:t>
            </a:r>
          </a:p>
          <a:p>
            <a:pPr>
              <a:lnSpc>
                <a:spcPct val="90000"/>
              </a:lnSpc>
            </a:pPr>
            <a:r>
              <a:rPr lang="en-US" altLang="en-US" sz="1400" dirty="0"/>
              <a:t>Relay agent IP address: 0.0.0.0 (0.0.0.0)</a:t>
            </a:r>
          </a:p>
          <a:p>
            <a:pPr>
              <a:lnSpc>
                <a:spcPct val="90000"/>
              </a:lnSpc>
            </a:pPr>
            <a:r>
              <a:rPr lang="en-US" altLang="en-US" sz="1400" dirty="0"/>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b="1" dirty="0">
                <a:solidFill>
                  <a:srgbClr val="FF0000"/>
                </a:solidFill>
              </a:rPr>
              <a:t>Option: (t=53,l=1) DHCP Message Type = DHCP ACK</a:t>
            </a:r>
          </a:p>
          <a:p>
            <a:pPr>
              <a:lnSpc>
                <a:spcPct val="90000"/>
              </a:lnSpc>
            </a:pPr>
            <a:r>
              <a:rPr lang="en-US" altLang="en-US" sz="1400" b="1" dirty="0">
                <a:solidFill>
                  <a:srgbClr val="FF0000"/>
                </a:solidFill>
              </a:rPr>
              <a:t>Option: (t=54,l=4) Server Identifier = 192.168.1.1</a:t>
            </a:r>
          </a:p>
          <a:p>
            <a:pPr>
              <a:lnSpc>
                <a:spcPct val="90000"/>
              </a:lnSpc>
            </a:pPr>
            <a:r>
              <a:rPr lang="en-US" altLang="en-US" sz="1400" b="1" dirty="0">
                <a:solidFill>
                  <a:srgbClr val="FF0000"/>
                </a:solidFill>
              </a:rPr>
              <a:t>Option: (t=1,l=4) Subnet Mask = 255.255.255.0</a:t>
            </a:r>
          </a:p>
          <a:p>
            <a:pPr>
              <a:lnSpc>
                <a:spcPct val="90000"/>
              </a:lnSpc>
            </a:pPr>
            <a:r>
              <a:rPr lang="en-US" altLang="en-US" sz="1400" b="1" dirty="0">
                <a:solidFill>
                  <a:srgbClr val="FF0000"/>
                </a:solidFill>
              </a:rPr>
              <a:t>Option: (t=3,l=4) Router = 192.168.1.1</a:t>
            </a:r>
          </a:p>
          <a:p>
            <a:pPr>
              <a:lnSpc>
                <a:spcPct val="90000"/>
              </a:lnSpc>
            </a:pPr>
            <a:r>
              <a:rPr lang="en-US" altLang="en-US" sz="1400" b="1" dirty="0">
                <a:solidFill>
                  <a:srgbClr val="FF0000"/>
                </a:solidFill>
              </a:rPr>
              <a:t>Option: (6) Domain Name Server</a:t>
            </a:r>
          </a:p>
          <a:p>
            <a:pPr>
              <a:lnSpc>
                <a:spcPct val="90000"/>
              </a:lnSpc>
            </a:pPr>
            <a:r>
              <a:rPr lang="en-US" altLang="en-US" sz="1400" b="1" dirty="0">
                <a:solidFill>
                  <a:srgbClr val="FF0000"/>
                </a:solidFill>
              </a:rPr>
              <a:t>     Length: 12; Value: 445747E2445749F244574092; </a:t>
            </a:r>
          </a:p>
          <a:p>
            <a:pPr>
              <a:lnSpc>
                <a:spcPct val="90000"/>
              </a:lnSpc>
            </a:pPr>
            <a:r>
              <a:rPr lang="en-US" altLang="en-US" sz="1400" b="1" dirty="0">
                <a:solidFill>
                  <a:srgbClr val="FF0000"/>
                </a:solidFill>
              </a:rPr>
              <a:t>      IP Address: 68.87.71.226;</a:t>
            </a:r>
          </a:p>
          <a:p>
            <a:pPr>
              <a:lnSpc>
                <a:spcPct val="90000"/>
              </a:lnSpc>
            </a:pPr>
            <a:r>
              <a:rPr lang="en-US" altLang="en-US" sz="1400" b="1" dirty="0">
                <a:solidFill>
                  <a:srgbClr val="FF0000"/>
                </a:solidFill>
              </a:rPr>
              <a:t>      IP Address: 68.87.73.242; </a:t>
            </a:r>
          </a:p>
          <a:p>
            <a:pPr>
              <a:lnSpc>
                <a:spcPct val="90000"/>
              </a:lnSpc>
            </a:pPr>
            <a:r>
              <a:rPr lang="en-US" altLang="en-US" sz="1400" b="1" dirty="0">
                <a:solidFill>
                  <a:srgbClr val="FF0000"/>
                </a:solidFill>
              </a:rPr>
              <a:t>      IP Address: 68.87.64.146</a:t>
            </a:r>
          </a:p>
          <a:p>
            <a:pPr>
              <a:lnSpc>
                <a:spcPct val="90000"/>
              </a:lnSpc>
            </a:pPr>
            <a:r>
              <a:rPr lang="en-US" altLang="en-US" sz="1400" b="1" dirty="0">
                <a:solidFill>
                  <a:srgbClr val="FF0000"/>
                </a:solidFill>
              </a:rPr>
              <a:t>Option: (t=15,l=20) Domain Name = "hsd1.ma.comcast.net."</a:t>
            </a:r>
          </a:p>
          <a:p>
            <a:pPr>
              <a:lnSpc>
                <a:spcPct val="90000"/>
              </a:lnSpc>
            </a:pPr>
            <a:endParaRPr lang="en-US" altLang="en-US" sz="1000" dirty="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u="sng" dirty="0">
                <a:solidFill>
                  <a:srgbClr val="FF0000"/>
                </a:solidFill>
              </a:rPr>
              <a:t>Boot Request (1)</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a:t>Bootp flags: 0x0000 (Unicast)</a:t>
            </a:r>
          </a:p>
          <a:p>
            <a:pPr>
              <a:lnSpc>
                <a:spcPct val="90000"/>
              </a:lnSpc>
            </a:pPr>
            <a:r>
              <a:rPr lang="en-US" altLang="en-US" sz="1400" dirty="0"/>
              <a:t>Client IP address: 0.0.0.0 (0.0.0.0)</a:t>
            </a:r>
          </a:p>
          <a:p>
            <a:pPr>
              <a:lnSpc>
                <a:spcPct val="90000"/>
              </a:lnSpc>
            </a:pPr>
            <a:r>
              <a:rPr lang="en-US" altLang="en-US" sz="1400" dirty="0"/>
              <a:t>Your (client) IP address: 0.0.0.0 (0.0.0.0)</a:t>
            </a:r>
          </a:p>
          <a:p>
            <a:pPr>
              <a:lnSpc>
                <a:spcPct val="90000"/>
              </a:lnSpc>
            </a:pPr>
            <a:r>
              <a:rPr lang="en-US" altLang="en-US" sz="1400" dirty="0"/>
              <a:t>Next server IP address: 0.0.0.0 (0.0.0.0)</a:t>
            </a:r>
          </a:p>
          <a:p>
            <a:pPr>
              <a:lnSpc>
                <a:spcPct val="90000"/>
              </a:lnSpc>
            </a:pPr>
            <a:r>
              <a:rPr lang="en-US" altLang="en-US" sz="1400" dirty="0"/>
              <a:t>Relay agent IP address: 0.0.0.0 (0.0.0.0)</a:t>
            </a:r>
          </a:p>
          <a:p>
            <a:pPr>
              <a:lnSpc>
                <a:spcPct val="90000"/>
              </a:lnSpc>
            </a:pPr>
            <a:r>
              <a:rPr lang="en-US" altLang="en-US" sz="1400" b="1" dirty="0">
                <a:solidFill>
                  <a:srgbClr val="FF0000"/>
                </a:solidFill>
              </a:rPr>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dirty="0"/>
              <a:t>Option: (t=53,l=1) </a:t>
            </a:r>
            <a:r>
              <a:rPr lang="en-US" altLang="en-US" sz="1400" b="1" dirty="0">
                <a:solidFill>
                  <a:srgbClr val="FF0000"/>
                </a:solidFill>
              </a:rPr>
              <a:t>DHCP Message Type = DHCP Request</a:t>
            </a:r>
          </a:p>
          <a:p>
            <a:pPr>
              <a:lnSpc>
                <a:spcPct val="90000"/>
              </a:lnSpc>
            </a:pPr>
            <a:r>
              <a:rPr lang="en-US" altLang="en-US" sz="1400" dirty="0"/>
              <a:t>Option: (61) Client identifier</a:t>
            </a:r>
          </a:p>
          <a:p>
            <a:pPr>
              <a:lnSpc>
                <a:spcPct val="90000"/>
              </a:lnSpc>
            </a:pPr>
            <a:r>
              <a:rPr lang="en-US" altLang="en-US" sz="1400" dirty="0"/>
              <a:t>     Length: 7; Value: 010016D323688A; </a:t>
            </a:r>
          </a:p>
          <a:p>
            <a:pPr>
              <a:lnSpc>
                <a:spcPct val="90000"/>
              </a:lnSpc>
            </a:pPr>
            <a:r>
              <a:rPr lang="en-US" altLang="en-US" sz="1400" dirty="0"/>
              <a:t>     Hardware type: Ethernet</a:t>
            </a:r>
          </a:p>
          <a:p>
            <a:pPr>
              <a:lnSpc>
                <a:spcPct val="90000"/>
              </a:lnSpc>
            </a:pPr>
            <a:r>
              <a:rPr lang="en-US" altLang="en-US" sz="1400" dirty="0"/>
              <a:t>     Client MAC address: Wistron_23:68:8a (00:16:d3:23:68:8a)</a:t>
            </a:r>
          </a:p>
          <a:p>
            <a:pPr>
              <a:lnSpc>
                <a:spcPct val="90000"/>
              </a:lnSpc>
            </a:pPr>
            <a:r>
              <a:rPr lang="en-US" altLang="en-US" sz="1400" dirty="0"/>
              <a:t>Option: (t=50,l=4) Requested IP Address = 192.168.1.101</a:t>
            </a:r>
          </a:p>
          <a:p>
            <a:pPr>
              <a:lnSpc>
                <a:spcPct val="90000"/>
              </a:lnSpc>
            </a:pPr>
            <a:r>
              <a:rPr lang="en-US" altLang="en-US" sz="1400" dirty="0"/>
              <a:t>Option: (t=12,l=5) Host Name = "nomad"</a:t>
            </a:r>
          </a:p>
          <a:p>
            <a:pPr>
              <a:lnSpc>
                <a:spcPct val="90000"/>
              </a:lnSpc>
            </a:pPr>
            <a:r>
              <a:rPr lang="en-US" altLang="en-US" sz="1400" b="1" dirty="0">
                <a:solidFill>
                  <a:srgbClr val="FF0000"/>
                </a:solidFill>
              </a:rPr>
              <a:t>Option: (55) Parameter Request List</a:t>
            </a:r>
          </a:p>
          <a:p>
            <a:pPr>
              <a:lnSpc>
                <a:spcPct val="90000"/>
              </a:lnSpc>
            </a:pPr>
            <a:r>
              <a:rPr lang="en-US" altLang="en-US" sz="1400" dirty="0"/>
              <a:t>     Length: 11; Value: 010F03062C2E2F1F21F92B</a:t>
            </a:r>
          </a:p>
          <a:p>
            <a:pPr>
              <a:lnSpc>
                <a:spcPct val="90000"/>
              </a:lnSpc>
            </a:pPr>
            <a:r>
              <a:rPr lang="en-US" altLang="en-US" sz="1400" dirty="0"/>
              <a:t>     </a:t>
            </a:r>
            <a:r>
              <a:rPr lang="en-US" altLang="en-US" sz="1400" b="1" dirty="0">
                <a:solidFill>
                  <a:srgbClr val="FF0000"/>
                </a:solidFill>
              </a:rPr>
              <a:t>1 = Subnet Mask; 15 = Domain Name</a:t>
            </a:r>
          </a:p>
          <a:p>
            <a:pPr>
              <a:lnSpc>
                <a:spcPct val="90000"/>
              </a:lnSpc>
            </a:pPr>
            <a:r>
              <a:rPr lang="en-US" altLang="en-US" sz="1400" b="1" dirty="0">
                <a:solidFill>
                  <a:srgbClr val="FF0000"/>
                </a:solidFill>
              </a:rPr>
              <a:t>     3 = Router; 6 = Domain Name Server</a:t>
            </a:r>
          </a:p>
          <a:p>
            <a:pPr>
              <a:lnSpc>
                <a:spcPct val="90000"/>
              </a:lnSpc>
            </a:pPr>
            <a:r>
              <a:rPr lang="en-US" altLang="en-US" sz="1400" dirty="0"/>
              <a:t>     44 = NetBIOS over TCP/IP Name Server</a:t>
            </a:r>
          </a:p>
          <a:p>
            <a:pPr>
              <a:lnSpc>
                <a:spcPct val="90000"/>
              </a:lnSpc>
            </a:pPr>
            <a:r>
              <a:rPr lang="en-US" altLang="en-US" sz="1400" dirty="0"/>
              <a:t>     ……</a:t>
            </a:r>
            <a:endParaRPr lang="en-US" altLang="en-US" sz="1200" dirty="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965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reply</a:t>
            </a:r>
            <a:endParaRPr lang="en-US" altLang="en-US" dirty="0">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3853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request</a:t>
            </a:r>
          </a:p>
        </p:txBody>
      </p:sp>
    </p:spTree>
    <p:extLst>
      <p:ext uri="{BB962C8B-B14F-4D97-AF65-F5344CB8AC3E}">
        <p14:creationId xmlns:p14="http://schemas.microsoft.com/office/powerpoint/2010/main" val="253117869"/>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24012</TotalTime>
  <Words>8980</Words>
  <Application>Microsoft Office PowerPoint</Application>
  <PresentationFormat>宽屏</PresentationFormat>
  <Paragraphs>2488</Paragraphs>
  <Slides>99</Slides>
  <Notes>97</Notes>
  <HiddenSlides>0</HiddenSlides>
  <MMClips>0</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99</vt:i4>
      </vt:variant>
    </vt:vector>
  </HeadingPairs>
  <TitlesOfParts>
    <vt:vector size="113" baseType="lpstr">
      <vt:lpstr>TimesLTPro</vt:lpstr>
      <vt:lpstr>ZapfDingbats</vt:lpstr>
      <vt:lpstr>Arial</vt:lpstr>
      <vt:lpstr>Calibri</vt:lpstr>
      <vt:lpstr>Calibri Light</vt:lpstr>
      <vt:lpstr>Comic Sans MS</vt:lpstr>
      <vt:lpstr>Courier New</vt:lpstr>
      <vt:lpstr>Gill Sans MT</vt:lpstr>
      <vt:lpstr>Symbol</vt:lpstr>
      <vt:lpstr>Tahoma</vt:lpstr>
      <vt:lpstr>Times</vt:lpstr>
      <vt:lpstr>Times New Roman</vt:lpstr>
      <vt:lpstr>Wingdings</vt:lpstr>
      <vt:lpstr>Office Theme</vt:lpstr>
      <vt:lpstr>Network layer: our goals</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Switching fabrics</vt:lpstr>
      <vt:lpstr>Switching via memory</vt:lpstr>
      <vt:lpstr>Switching via a bus</vt:lpstr>
      <vt:lpstr>Switching via interconnection network</vt:lpstr>
      <vt:lpstr>Switching via interconnection network</vt:lpstr>
      <vt:lpstr>Input port queuing</vt:lpstr>
      <vt:lpstr>Output port queuing</vt:lpstr>
      <vt:lpstr>Output port queuing</vt:lpstr>
      <vt:lpstr>How much buffering?</vt:lpstr>
      <vt:lpstr>Buffer Management</vt:lpstr>
      <vt:lpstr>Packet Scheduling: FCFS</vt:lpstr>
      <vt:lpstr>Scheduling policies: priority</vt:lpstr>
      <vt:lpstr>Scheduling policies: round robin</vt:lpstr>
      <vt:lpstr>Scheduling policies: weighted fair queueing</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Hierarchical addressing: route aggregation</vt:lpstr>
      <vt:lpstr>Hierarchical addressing: more specific routes</vt:lpstr>
      <vt:lpstr>Hierarchical addressing: more specific routes</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IP addressing: last words ...</vt:lpstr>
      <vt:lpstr>Network layer: “data plane” roadmap</vt:lpstr>
      <vt:lpstr>NAT: network address translation</vt:lpstr>
      <vt:lpstr>NAT: network address translation</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lpstr>Additional Chapter 4 slides</vt:lpstr>
      <vt:lpstr>IP fragmentation/reassembly</vt:lpstr>
      <vt:lpstr>IP fragmentation/reassembly</vt:lpstr>
      <vt:lpstr>DHCP: Wireshark output (home LAN)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倩怡 黄</cp:lastModifiedBy>
  <cp:revision>537</cp:revision>
  <dcterms:created xsi:type="dcterms:W3CDTF">2020-01-18T07:24:59Z</dcterms:created>
  <dcterms:modified xsi:type="dcterms:W3CDTF">2025-11-05T03:23:56Z</dcterms:modified>
</cp:coreProperties>
</file>